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62" r:id="rId7"/>
    <p:sldId id="286" r:id="rId8"/>
    <p:sldId id="276" r:id="rId9"/>
    <p:sldId id="277" r:id="rId10"/>
    <p:sldId id="275" r:id="rId11"/>
    <p:sldId id="271" r:id="rId12"/>
    <p:sldId id="281" r:id="rId13"/>
    <p:sldId id="274" r:id="rId14"/>
    <p:sldId id="278" r:id="rId15"/>
    <p:sldId id="285" r:id="rId16"/>
    <p:sldId id="264" r:id="rId17"/>
    <p:sldId id="265" r:id="rId18"/>
    <p:sldId id="272" r:id="rId19"/>
    <p:sldId id="273" r:id="rId20"/>
    <p:sldId id="266" r:id="rId21"/>
    <p:sldId id="268" r:id="rId22"/>
    <p:sldId id="279" r:id="rId23"/>
    <p:sldId id="280" r:id="rId24"/>
    <p:sldId id="269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画册素材\大美一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424936" cy="1470025"/>
          </a:xfrm>
        </p:spPr>
        <p:txBody>
          <a:bodyPr/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尊重规律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守护健康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奠基幸福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zh-CN" sz="2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安丰伦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青岛名校长</a:t>
            </a:r>
            <a:endParaRPr lang="en-US" altLang="zh-CN" sz="28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青西新区一中校长</a:t>
            </a:r>
            <a:endParaRPr lang="zh-CN" altLang="en-US" sz="28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以文化人，活动育人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zh-CN" altLang="zh-CN" b="1" dirty="0" smtClean="0"/>
              <a:t>学校注重做人教育，坚持以文化人、活动育人。</a:t>
            </a:r>
            <a:r>
              <a:rPr lang="zh-CN" altLang="en-US" b="1" dirty="0" smtClean="0"/>
              <a:t>通过举办</a:t>
            </a:r>
            <a:r>
              <a:rPr lang="zh-CN" altLang="zh-CN" b="1" dirty="0" smtClean="0"/>
              <a:t>文明节、成人节、艺术节、读书节、英语节、诗歌节、科技节、体育节、学雷锋月等节日活动，</a:t>
            </a:r>
            <a:r>
              <a:rPr lang="zh-CN" altLang="en-US" b="1" dirty="0" smtClean="0"/>
              <a:t>开设</a:t>
            </a:r>
            <a:r>
              <a:rPr lang="zh-CN" altLang="zh-CN" b="1" dirty="0" smtClean="0"/>
              <a:t>丰富多彩</a:t>
            </a:r>
            <a:r>
              <a:rPr lang="zh-CN" altLang="en-US" b="1" dirty="0" smtClean="0"/>
              <a:t>的</a:t>
            </a:r>
            <a:r>
              <a:rPr lang="zh-CN" altLang="zh-CN" b="1" dirty="0" smtClean="0"/>
              <a:t>校本课程、社团活动；</a:t>
            </a:r>
            <a:r>
              <a:rPr lang="zh-CN" altLang="en-US" b="1" dirty="0" smtClean="0"/>
              <a:t>尊重孩子身心发展规律，为学生成长提供多样的平台，个性发展和全面发展相得益彰。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画册素材\6.第六第七页\诗歌节\诗歌节朗诵会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995388" cy="1996926"/>
          </a:xfrm>
          <a:prstGeom prst="rect">
            <a:avLst/>
          </a:prstGeom>
          <a:noFill/>
        </p:spPr>
      </p:pic>
      <p:pic>
        <p:nvPicPr>
          <p:cNvPr id="5" name="Picture 3" descr="C:\Users\Administrator\Desktop\画册素材\6.第六第七页\研学\石油大学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2952328" cy="2088232"/>
          </a:xfrm>
          <a:prstGeom prst="rect">
            <a:avLst/>
          </a:prstGeom>
          <a:noFill/>
        </p:spPr>
      </p:pic>
      <p:pic>
        <p:nvPicPr>
          <p:cNvPr id="1026" name="Picture 2" descr="C:\Users\Administrator\Desktop\画册素材\5.第四第五页\学雷锋月\报纸义卖活动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2586941" cy="1940206"/>
          </a:xfrm>
          <a:prstGeom prst="rect">
            <a:avLst/>
          </a:prstGeom>
          <a:noFill/>
        </p:spPr>
      </p:pic>
      <p:pic>
        <p:nvPicPr>
          <p:cNvPr id="1028" name="Picture 4" descr="C:\Users\Administrator\Desktop\画册素材\5.第四第五页\科技节\“飞鲨”纸飞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2808312" cy="2106234"/>
          </a:xfrm>
          <a:prstGeom prst="rect">
            <a:avLst/>
          </a:prstGeom>
          <a:noFill/>
        </p:spPr>
      </p:pic>
      <p:pic>
        <p:nvPicPr>
          <p:cNvPr id="1029" name="Picture 5" descr="C:\Users\Administrator\Desktop\画册素材\6.第六第七页\社团活动\实验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124744"/>
            <a:ext cx="2808312" cy="1944216"/>
          </a:xfrm>
          <a:prstGeom prst="rect">
            <a:avLst/>
          </a:prstGeom>
          <a:noFill/>
        </p:spPr>
      </p:pic>
      <p:pic>
        <p:nvPicPr>
          <p:cNvPr id="1030" name="Picture 6" descr="C:\Users\Administrator\Desktop\画册素材\6.第六第七页\社团活动\围棋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501008"/>
            <a:ext cx="2771800" cy="2088232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23528" y="260648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丰富多彩的活动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画册素材\5.第四第五页\艺术节\艺术节文艺演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808312" cy="1872208"/>
          </a:xfrm>
          <a:prstGeom prst="rect">
            <a:avLst/>
          </a:prstGeom>
          <a:noFill/>
        </p:spPr>
      </p:pic>
      <p:pic>
        <p:nvPicPr>
          <p:cNvPr id="1027" name="Picture 3" descr="C:\Users\Administrator\Desktop\画册素材\5.第四第五页\学雷锋月\敬老院志愿服务活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497327" cy="1875926"/>
          </a:xfrm>
          <a:prstGeom prst="rect">
            <a:avLst/>
          </a:prstGeom>
          <a:noFill/>
        </p:spPr>
      </p:pic>
      <p:pic>
        <p:nvPicPr>
          <p:cNvPr id="1028" name="Picture 4" descr="C:\Users\Administrator\Desktop\画册素材\5.第四第五页\体育节\军鼓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764704"/>
            <a:ext cx="2808312" cy="1872208"/>
          </a:xfrm>
          <a:prstGeom prst="rect">
            <a:avLst/>
          </a:prstGeom>
          <a:noFill/>
        </p:spPr>
      </p:pic>
      <p:pic>
        <p:nvPicPr>
          <p:cNvPr id="1029" name="Picture 5" descr="C:\Users\Administrator\Desktop\画册素材\6.第六第七页\读书节\读书节报告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2873209" cy="1800200"/>
          </a:xfrm>
          <a:prstGeom prst="rect">
            <a:avLst/>
          </a:prstGeom>
          <a:noFill/>
        </p:spPr>
      </p:pic>
      <p:pic>
        <p:nvPicPr>
          <p:cNvPr id="1030" name="Picture 6" descr="C:\Users\Administrator\Desktop\画册素材\6.第六第七页\诗歌节\诗歌创作专题讲座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3" y="3573016"/>
            <a:ext cx="2700299" cy="1800200"/>
          </a:xfrm>
          <a:prstGeom prst="rect">
            <a:avLst/>
          </a:prstGeom>
          <a:noFill/>
        </p:spPr>
      </p:pic>
      <p:pic>
        <p:nvPicPr>
          <p:cNvPr id="1031" name="Picture 7" descr="C:\Users\Administrator\Desktop\画册素材\6.第六第七页\社团活动\社团纳新大会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573016"/>
            <a:ext cx="263381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   名家进校园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just"/>
            <a:r>
              <a:rPr lang="zh-CN" altLang="zh-CN" b="1" dirty="0" smtClean="0"/>
              <a:t>坚持全国名家进校园、优秀校友回母校活动，对学生进行做励志教育、爱国教育和生涯规划指导，为综合素质提高助力、为持续发展奠基。</a:t>
            </a:r>
            <a:endParaRPr lang="zh-CN" altLang="en-US" b="1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0755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istrator\Desktop\画册素材\6.第六第七页\《中国少年报》“知心姐姐”卢勤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836712"/>
            <a:ext cx="3011575" cy="2016224"/>
          </a:xfrm>
          <a:prstGeom prst="rect">
            <a:avLst/>
          </a:prstGeom>
          <a:noFill/>
        </p:spPr>
      </p:pic>
      <p:pic>
        <p:nvPicPr>
          <p:cNvPr id="2051" name="Picture 3" descr="C:\Users\Administrator\Desktop\画册素材\6.第六第七页\著名教育改革家魏书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843587" cy="1903757"/>
          </a:xfrm>
          <a:prstGeom prst="rect">
            <a:avLst/>
          </a:prstGeom>
          <a:noFill/>
        </p:spPr>
      </p:pic>
      <p:pic>
        <p:nvPicPr>
          <p:cNvPr id="2052" name="Picture 4" descr="C:\Users\Administrator\Desktop\画册素材\6.第六第七页\军事科学学会副秘书长罗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33056"/>
            <a:ext cx="2520280" cy="1872208"/>
          </a:xfrm>
          <a:prstGeom prst="rect">
            <a:avLst/>
          </a:prstGeom>
          <a:noFill/>
        </p:spPr>
      </p:pic>
      <p:pic>
        <p:nvPicPr>
          <p:cNvPr id="2053" name="Picture 5" descr="C:\Users\Administrator\Desktop\画册素材\5.第四第五页\教育部国培项目入库心理专家张渝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05064"/>
            <a:ext cx="2880320" cy="1872208"/>
          </a:xfrm>
          <a:prstGeom prst="rect">
            <a:avLst/>
          </a:prstGeom>
          <a:noFill/>
        </p:spPr>
      </p:pic>
      <p:pic>
        <p:nvPicPr>
          <p:cNvPr id="2054" name="Picture 6" descr="C:\Users\Administrator\Desktop\画册素材\5.第四第五页\唐江澎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908719"/>
            <a:ext cx="2952328" cy="197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大美一中，襄赞盛会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3573016"/>
            <a:ext cx="8229600" cy="248113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ts val="3600"/>
              </a:lnSpc>
              <a:buNone/>
            </a:pPr>
            <a:r>
              <a:rPr lang="en-US" altLang="zh-CN" b="1" dirty="0" smtClean="0"/>
              <a:t>    2020</a:t>
            </a:r>
            <a:r>
              <a:rPr lang="zh-CN" altLang="zh-CN" b="1" dirty="0" smtClean="0"/>
              <a:t>年</a:t>
            </a:r>
            <a:r>
              <a:rPr lang="en-US" altLang="zh-CN" b="1" dirty="0" smtClean="0"/>
              <a:t>8</a:t>
            </a:r>
            <a:r>
              <a:rPr lang="zh-CN" altLang="zh-CN" b="1" dirty="0" smtClean="0"/>
              <a:t>月，第十四届全国学生运动会女子足球比赛将在新区一中举行。为此，区政府和教体局近两年已先后投资七千余万对学生宿舍、教室、食堂、办公室、操场、校园环境进行全面升级改造，学校办学条件得到极大改</a:t>
            </a:r>
            <a:r>
              <a:rPr lang="zh-CN" altLang="zh-CN" b="1" dirty="0" smtClean="0"/>
              <a:t>善</a:t>
            </a:r>
            <a:r>
              <a:rPr lang="zh-CN" altLang="en-US" b="1" dirty="0" smtClean="0"/>
              <a:t>，为学生更好的学习生活提供了更加优质的环境。</a:t>
            </a:r>
            <a:endParaRPr lang="zh-CN" altLang="zh-CN" b="1" dirty="0" smtClean="0"/>
          </a:p>
          <a:p>
            <a:endParaRPr lang="zh-CN" altLang="en-US" dirty="0"/>
          </a:p>
        </p:txBody>
      </p:sp>
      <p:pic>
        <p:nvPicPr>
          <p:cNvPr id="2050" name="Picture 2" descr="C:\Users\Administrator\Desktop\画册素材\4.第三页\优美环境温馨家园\运动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66" y="1484784"/>
            <a:ext cx="2960306" cy="1850191"/>
          </a:xfrm>
          <a:prstGeom prst="rect">
            <a:avLst/>
          </a:prstGeom>
          <a:noFill/>
        </p:spPr>
      </p:pic>
      <p:pic>
        <p:nvPicPr>
          <p:cNvPr id="2051" name="Picture 3" descr="C:\Users\Administrator\Desktop\画册素材\4.第三页\优美环境温馨家园\运动场看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84784"/>
            <a:ext cx="4186864" cy="1836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zh-CN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守护健康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：陪伴成长，健全人格，全面发展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zh-CN" altLang="en-US" sz="2800" b="1" dirty="0" smtClean="0"/>
              <a:t>总书记提到，“办好教育事业，家庭、学校、政府、社会都有责任”，这强调了两点：</a:t>
            </a:r>
            <a:endParaRPr lang="en-US" altLang="zh-CN" sz="2800" b="1" dirty="0" smtClean="0"/>
          </a:p>
          <a:p>
            <a:pPr algn="just"/>
            <a:r>
              <a:rPr lang="zh-CN" altLang="en-US" sz="2800" b="1" dirty="0" smtClean="0">
                <a:solidFill>
                  <a:srgbClr val="FF0000"/>
                </a:solidFill>
              </a:rPr>
              <a:t>一是</a:t>
            </a:r>
            <a:r>
              <a:rPr lang="zh-CN" altLang="en-US" sz="2800" b="1" dirty="0" smtClean="0"/>
              <a:t>明确教育事业是全体社会成员的责任，多方主体都要积极参与，除了学校和政府外，家庭、社会两个重要主体也要关注和重视教育事业；</a:t>
            </a:r>
            <a:endParaRPr lang="en-US" altLang="zh-CN" sz="2800" b="1" dirty="0" smtClean="0"/>
          </a:p>
          <a:p>
            <a:pPr algn="just"/>
            <a:r>
              <a:rPr lang="zh-CN" altLang="en-US" sz="2800" b="1" dirty="0" smtClean="0">
                <a:solidFill>
                  <a:srgbClr val="FF0000"/>
                </a:solidFill>
              </a:rPr>
              <a:t>二是</a:t>
            </a:r>
            <a:r>
              <a:rPr lang="zh-CN" altLang="en-US" sz="2800" b="1" dirty="0" smtClean="0"/>
              <a:t>凸显家庭教育的重要性。总书记的讲话提到“家庭是人生的第一所学校，家长是孩子的第一任老师，要给孩子讲好‘人生第一课’，帮助扣好人生第一粒扣子”，这是对家庭教育重要功能的高度概括。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983978"/>
            <a:ext cx="8003232" cy="940966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既不要埋没个性，更不能揠苗助长</a:t>
            </a:r>
            <a:endParaRPr lang="zh-CN" altLang="en-US" dirty="0"/>
          </a:p>
        </p:txBody>
      </p:sp>
      <p:pic>
        <p:nvPicPr>
          <p:cNvPr id="1026" name="Picture 2" descr="C:\Users\Administrator\Desktop\t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965464" cy="2664296"/>
          </a:xfrm>
          <a:prstGeom prst="rect">
            <a:avLst/>
          </a:prstGeom>
          <a:noFill/>
        </p:spPr>
      </p:pic>
      <p:pic>
        <p:nvPicPr>
          <p:cNvPr id="1027" name="Picture 3" descr="C:\Users\Administrator\Desktop\u=319906255,3522403745&amp;fm=26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658377" cy="2743783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51520" y="33265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FF0000"/>
                </a:solidFill>
              </a:rPr>
              <a:t>家庭参与教育主体：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FF0000"/>
                </a:solidFill>
              </a:rPr>
              <a:t>符合教育事业的办学与发展规律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谈家庭教育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小到蚂蚁，大到大象，所有生命能延续下来，都源于模仿这个根本，好孩子是带出来的，不是管出来的。如果你希望孩子学习优秀，智慧的家长少说多做甚至不说只做，智慧的家长多欣赏和鼓励，而不是打击和抱怨。</a:t>
            </a:r>
            <a:endParaRPr lang="en-US" altLang="zh-CN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16824" cy="1012974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陪伴成长，健全人格，全面发展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陪伴成长：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 algn="just">
              <a:buNone/>
            </a:pPr>
            <a:r>
              <a:rPr lang="zh-CN" altLang="en-US" sz="2400" b="1" dirty="0" smtClean="0">
                <a:latin typeface="+mn-ea"/>
              </a:rPr>
              <a:t>  朝朝暮暮，陪伴是最长情的告白。</a:t>
            </a:r>
            <a:endParaRPr lang="en-US" altLang="zh-CN" sz="2400" b="1" dirty="0" smtClean="0">
              <a:latin typeface="+mn-ea"/>
            </a:endParaRPr>
          </a:p>
          <a:p>
            <a:pPr algn="just">
              <a:buNone/>
            </a:pPr>
            <a:endParaRPr lang="en-US" altLang="zh-CN" sz="2400" b="1" dirty="0" smtClean="0">
              <a:latin typeface="+mn-ea"/>
            </a:endParaRPr>
          </a:p>
          <a:p>
            <a:pPr algn="just"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健全人格：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 algn="just">
              <a:buNone/>
            </a:pPr>
            <a:r>
              <a:rPr lang="en-US" altLang="zh-CN" sz="2400" b="1" dirty="0" smtClean="0">
                <a:latin typeface="+mn-ea"/>
              </a:rPr>
              <a:t>  </a:t>
            </a:r>
            <a:r>
              <a:rPr lang="zh-CN" altLang="en-US" sz="2400" b="1" dirty="0" smtClean="0">
                <a:latin typeface="+mn-ea"/>
              </a:rPr>
              <a:t>性格、人格品质、责任感、情绪稳定性、思维开放性。</a:t>
            </a:r>
            <a:endParaRPr lang="en-US" altLang="zh-CN" sz="2400" b="1" dirty="0" smtClean="0">
              <a:latin typeface="+mn-ea"/>
            </a:endParaRPr>
          </a:p>
          <a:p>
            <a:pPr algn="just">
              <a:buNone/>
            </a:pPr>
            <a:endParaRPr lang="en-US" altLang="zh-CN" sz="2400" b="1" dirty="0" smtClean="0">
              <a:latin typeface="+mn-ea"/>
            </a:endParaRPr>
          </a:p>
          <a:p>
            <a:pPr algn="just"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全面发展：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 algn="just">
              <a:buNone/>
            </a:pPr>
            <a:r>
              <a:rPr lang="zh-CN" altLang="en-US" sz="2400" b="1" dirty="0" smtClean="0">
                <a:latin typeface="+mn-ea"/>
              </a:rPr>
              <a:t>  人的体力和智力的充分发展，在德智体美各方面和谐的发展。</a:t>
            </a:r>
            <a:endParaRPr lang="en-US" altLang="zh-CN" sz="2400" b="1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936104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学校简介：大美一中，放飞梦想</a:t>
            </a:r>
            <a:endParaRPr lang="zh-CN" altLang="en-US" sz="4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52536" y="3761656"/>
            <a:ext cx="9144000" cy="309634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altLang="zh-CN" sz="2000" dirty="0" smtClean="0"/>
              <a:t>              </a:t>
            </a:r>
            <a:r>
              <a:rPr lang="zh-CN" altLang="zh-CN" sz="2000" b="1" dirty="0" smtClean="0"/>
              <a:t>青西新区一中始建于</a:t>
            </a:r>
            <a:r>
              <a:rPr lang="en-US" altLang="zh-CN" sz="2000" b="1" dirty="0" smtClean="0"/>
              <a:t>1964</a:t>
            </a:r>
            <a:r>
              <a:rPr lang="zh-CN" altLang="zh-CN" sz="2000" b="1" dirty="0" smtClean="0"/>
              <a:t>年，始称黄岛中学。学校是山东省规范化学校，中国石油大学附属中学。近几年先后获得青岛市花园学校、山东省诗意校园、青岛市文明标兵单位、青岛市雷锋学校等荣誉称号。学校占地</a:t>
            </a:r>
            <a:r>
              <a:rPr lang="en-US" altLang="zh-CN" sz="2000" b="1" dirty="0" smtClean="0"/>
              <a:t>200</a:t>
            </a:r>
            <a:r>
              <a:rPr lang="zh-CN" altLang="zh-CN" sz="2000" b="1" dirty="0" smtClean="0"/>
              <a:t>亩，环境优美，布局合理、设备先进。现有</a:t>
            </a:r>
            <a:r>
              <a:rPr lang="en-US" altLang="zh-CN" sz="2000" b="1" dirty="0" smtClean="0"/>
              <a:t>55</a:t>
            </a:r>
            <a:r>
              <a:rPr lang="zh-CN" altLang="zh-CN" sz="2000" b="1" dirty="0" smtClean="0"/>
              <a:t>个教学班，在校学生</a:t>
            </a:r>
            <a:r>
              <a:rPr lang="en-US" altLang="zh-CN" sz="2000" b="1" dirty="0" smtClean="0"/>
              <a:t>2600</a:t>
            </a:r>
            <a:r>
              <a:rPr lang="zh-CN" altLang="zh-CN" sz="2000" b="1" dirty="0" smtClean="0"/>
              <a:t>余人；现有教职工</a:t>
            </a:r>
            <a:r>
              <a:rPr lang="en-US" altLang="zh-CN" sz="2000" b="1" dirty="0" smtClean="0"/>
              <a:t>300</a:t>
            </a:r>
            <a:r>
              <a:rPr lang="zh-CN" altLang="zh-CN" sz="2000" b="1" dirty="0" smtClean="0"/>
              <a:t>名，其中高级教师</a:t>
            </a:r>
            <a:r>
              <a:rPr lang="en-US" altLang="zh-CN" sz="2000" b="1" dirty="0" smtClean="0"/>
              <a:t>81</a:t>
            </a:r>
            <a:r>
              <a:rPr lang="zh-CN" altLang="zh-CN" sz="2000" b="1" dirty="0" smtClean="0"/>
              <a:t>人，研究生学历</a:t>
            </a:r>
            <a:r>
              <a:rPr lang="en-US" altLang="zh-CN" sz="2000" b="1" dirty="0" smtClean="0"/>
              <a:t>66</a:t>
            </a:r>
            <a:r>
              <a:rPr lang="zh-CN" altLang="zh-CN" sz="2000" b="1" dirty="0" smtClean="0"/>
              <a:t>人。省优秀教师</a:t>
            </a:r>
            <a:r>
              <a:rPr lang="en-US" altLang="zh-CN" sz="2000" b="1" dirty="0" smtClean="0"/>
              <a:t>2</a:t>
            </a:r>
            <a:r>
              <a:rPr lang="zh-CN" altLang="zh-CN" sz="2000" b="1" dirty="0" smtClean="0"/>
              <a:t>人，省教学能手</a:t>
            </a:r>
            <a:r>
              <a:rPr lang="en-US" altLang="zh-CN" sz="2000" b="1" dirty="0" smtClean="0"/>
              <a:t>1</a:t>
            </a:r>
            <a:r>
              <a:rPr lang="zh-CN" altLang="zh-CN" sz="2000" b="1" dirty="0" smtClean="0"/>
              <a:t>人，青岛名校长</a:t>
            </a:r>
            <a:r>
              <a:rPr lang="en-US" altLang="zh-CN" sz="2000" b="1" dirty="0" smtClean="0"/>
              <a:t>1</a:t>
            </a:r>
            <a:r>
              <a:rPr lang="zh-CN" altLang="zh-CN" sz="2000" b="1" dirty="0" smtClean="0"/>
              <a:t>人，青岛市教学能手、特级教师、学科带头人、拔尖人才、名师</a:t>
            </a:r>
            <a:r>
              <a:rPr lang="en-US" altLang="zh-CN" sz="2000" b="1" dirty="0" smtClean="0"/>
              <a:t>40</a:t>
            </a:r>
            <a:r>
              <a:rPr lang="zh-CN" altLang="zh-CN" sz="2000" b="1" dirty="0" smtClean="0"/>
              <a:t>余人。</a:t>
            </a:r>
          </a:p>
          <a:p>
            <a:pPr algn="just">
              <a:lnSpc>
                <a:spcPct val="160000"/>
              </a:lnSpc>
              <a:buNone/>
            </a:pPr>
            <a:endParaRPr lang="zh-CN" altLang="en-US" sz="2000" b="1" dirty="0"/>
          </a:p>
        </p:txBody>
      </p:sp>
      <p:pic>
        <p:nvPicPr>
          <p:cNvPr id="1026" name="Picture 2" descr="C:\Users\Administrator\Desktop\画册素材\4.第三页\优美环境温馨家园\南广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168352" cy="2112235"/>
          </a:xfrm>
          <a:prstGeom prst="rect">
            <a:avLst/>
          </a:prstGeom>
          <a:noFill/>
        </p:spPr>
      </p:pic>
      <p:pic>
        <p:nvPicPr>
          <p:cNvPr id="1027" name="Picture 3" descr="C:\Users\Administrator\Desktop\画册素材\4.第三页\优美环境温馨家园\读书长廊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22668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守护健康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4427984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zh-CN" altLang="en-US" dirty="0" smtClean="0"/>
              <a:t>            </a:t>
            </a:r>
            <a:r>
              <a:rPr lang="zh-CN" altLang="en-US" sz="2800" b="1" dirty="0" smtClean="0">
                <a:latin typeface="+mn-ea"/>
              </a:rPr>
              <a:t>健康是指一个人在身体、精神和社会等方面都处于良好的状态。现代人的健康内容包括：躯体健康、心理健康、心灵健康、社会健康、智力健康、道德健康、环境健康等。健康是人的基本权利。健康是人生的第一财富。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2051" name="Picture 3" descr="C:\Users\Administrator\Desktop\微信图片_20190509204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3600400" cy="2558918"/>
          </a:xfrm>
          <a:prstGeom prst="rect">
            <a:avLst/>
          </a:prstGeom>
          <a:noFill/>
        </p:spPr>
      </p:pic>
      <p:pic>
        <p:nvPicPr>
          <p:cNvPr id="2052" name="Picture 4" descr="C:\Users\Administrator\Desktop\画册素材\5.第四第五页\教育部国培项目入库心理专家张渝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600400" cy="2372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奠基幸福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700" b="1" dirty="0" smtClean="0">
                <a:solidFill>
                  <a:srgbClr val="FF0000"/>
                </a:solidFill>
                <a:latin typeface="+mj-ea"/>
              </a:rPr>
              <a:t>人文修身，挖掘潜能，奠基未来</a:t>
            </a:r>
            <a:r>
              <a:rPr lang="zh-CN" altLang="en-US" sz="2700" b="1" dirty="0" smtClean="0"/>
              <a:t/>
            </a:r>
            <a:br>
              <a:rPr lang="zh-CN" altLang="en-US" sz="2700" b="1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276872"/>
            <a:ext cx="8568952" cy="2088232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3528" y="184482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 smtClean="0"/>
              <a:t>       </a:t>
            </a:r>
            <a:r>
              <a:rPr lang="zh-CN" altLang="en-US" b="1" dirty="0" smtClean="0"/>
              <a:t>立足学校做人教育，引导学生学会做人，打好精神底色；树立高远志向，担当家国重任；尊重他人，学会感恩，学会沟通、协商和对话，学会宽容；自主发展、全面发展，学有专长；确对待高考，不惟高考，赢得高考，超越高考；自理自律自治，通过人生的自我规划、行为的自我约束、心态的自我省察，塑造更加优秀的自我，让自己的人生绽放精彩。</a:t>
            </a:r>
            <a:endParaRPr lang="zh-CN" altLang="en-US" b="1" dirty="0"/>
          </a:p>
        </p:txBody>
      </p:sp>
      <p:pic>
        <p:nvPicPr>
          <p:cNvPr id="1026" name="Picture 2" descr="C:\Users\Administrator\Desktop\画册素材\5.第四第五页\成人节\成人节远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2592288" cy="1944216"/>
          </a:xfrm>
          <a:prstGeom prst="rect">
            <a:avLst/>
          </a:prstGeom>
          <a:noFill/>
        </p:spPr>
      </p:pic>
      <p:pic>
        <p:nvPicPr>
          <p:cNvPr id="1027" name="Picture 3" descr="C:\Users\Administrator\Desktop\画册素材\5.第四第五页\文明节\获奖合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2808312" cy="1944216"/>
          </a:xfrm>
          <a:prstGeom prst="rect">
            <a:avLst/>
          </a:prstGeom>
          <a:noFill/>
        </p:spPr>
      </p:pic>
      <p:pic>
        <p:nvPicPr>
          <p:cNvPr id="1028" name="Picture 4" descr="C:\Users\Administrator\Desktop\画册素材\5.第四第五页\学雷锋月\参观雷锋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3" y="4365104"/>
            <a:ext cx="2592289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 descr="C:\Users\Administrator\Desktop\画册素材\8.封底\物理竞赛金牌学校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56992"/>
            <a:ext cx="2592288" cy="1944216"/>
          </a:xfrm>
          <a:prstGeom prst="rect">
            <a:avLst/>
          </a:prstGeom>
          <a:noFill/>
        </p:spPr>
      </p:pic>
      <p:pic>
        <p:nvPicPr>
          <p:cNvPr id="4099" name="Picture 3" descr="C:\Users\Administrator\Desktop\画册素材\8.封底\叶杯奖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2562562" cy="18002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画册素材\8.封底\空军招飞优秀生源学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647234" cy="1728192"/>
          </a:xfrm>
          <a:prstGeom prst="rect">
            <a:avLst/>
          </a:prstGeom>
          <a:noFill/>
        </p:spPr>
      </p:pic>
      <p:pic>
        <p:nvPicPr>
          <p:cNvPr id="4101" name="Picture 5" descr="C:\Users\Administrator\Desktop\画册素材\2.第一页\青岛市雷锋学校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8720"/>
            <a:ext cx="2655368" cy="1806854"/>
          </a:xfrm>
          <a:prstGeom prst="rect">
            <a:avLst/>
          </a:prstGeom>
          <a:noFill/>
        </p:spPr>
      </p:pic>
      <p:pic>
        <p:nvPicPr>
          <p:cNvPr id="4102" name="Picture 6" descr="C:\Users\Administrator\Desktop\画册素材\2.第一页\青岛市文明校园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84984"/>
            <a:ext cx="2687960" cy="2015970"/>
          </a:xfrm>
          <a:prstGeom prst="rect">
            <a:avLst/>
          </a:prstGeom>
          <a:noFill/>
        </p:spPr>
      </p:pic>
      <p:pic>
        <p:nvPicPr>
          <p:cNvPr id="4103" name="Picture 7" descr="C:\Users\Administrator\Desktop\画册素材\8.封底\创新英语大赛优秀生源基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356992"/>
            <a:ext cx="2736304" cy="1831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优秀校友大量图片</a:t>
            </a:r>
            <a:endParaRPr lang="zh-CN" altLang="en-US" dirty="0"/>
          </a:p>
        </p:txBody>
      </p:sp>
      <p:pic>
        <p:nvPicPr>
          <p:cNvPr id="3074" name="Picture 2" descr="C:\Users\Administrator\Desktop\4bfbd710d4045b6e3b94710d313e7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816" y="332656"/>
            <a:ext cx="6012160" cy="315781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sz="2400" dirty="0" smtClean="0"/>
              <a:t>             </a:t>
            </a:r>
            <a:r>
              <a:rPr lang="en-US" altLang="zh-CN" sz="2400" b="1" dirty="0" smtClean="0"/>
              <a:t>2016</a:t>
            </a:r>
            <a:r>
              <a:rPr lang="zh-CN" altLang="zh-CN" sz="2400" b="1" dirty="0" smtClean="0"/>
              <a:t>年，在复旦大学就读大三的江熹霖同学获“罗德学者”称号（全国仅</a:t>
            </a:r>
            <a:r>
              <a:rPr lang="en-US" altLang="zh-CN" sz="2400" b="1" dirty="0" smtClean="0"/>
              <a:t>4</a:t>
            </a:r>
            <a:r>
              <a:rPr lang="zh-CN" altLang="zh-CN" sz="2400" b="1" dirty="0" smtClean="0"/>
              <a:t>人），次年进入牛津大学攻读博士。</a:t>
            </a:r>
            <a:r>
              <a:rPr lang="en-US" altLang="zh-CN" sz="2400" b="1" dirty="0" smtClean="0"/>
              <a:t>2018</a:t>
            </a:r>
            <a:r>
              <a:rPr lang="zh-CN" altLang="zh-CN" sz="2400" b="1" dirty="0" smtClean="0"/>
              <a:t>年赵博韬同学被团中央授予“全国最美中学生标兵”称号（全省唯一）。近几年一中学子足迹已遍布普林斯顿、耶鲁、芝加哥、斯坦福、哥伦比亚、麻省理工、帝国理工、香港大学、香港科技及清华、北大等世界名校。</a:t>
            </a:r>
          </a:p>
          <a:p>
            <a:endParaRPr lang="zh-CN" altLang="en-US" dirty="0"/>
          </a:p>
        </p:txBody>
      </p:sp>
      <p:pic>
        <p:nvPicPr>
          <p:cNvPr id="5122" name="Picture 2" descr="C:\Users\Administrator\Desktop\画册素材\赵博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73016"/>
            <a:ext cx="4464496" cy="2736304"/>
          </a:xfrm>
          <a:prstGeom prst="rect">
            <a:avLst/>
          </a:prstGeom>
          <a:noFill/>
        </p:spPr>
      </p:pic>
      <p:pic>
        <p:nvPicPr>
          <p:cNvPr id="5123" name="Picture 3" descr="C:\Users\Administrator\Desktop\画册素材\7.第八第九第十页\世界名校校友\29、江熹霖（罗德学者）牛津大学 博士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664296" cy="399387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301208"/>
            <a:ext cx="3539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江熹霖（罗德学者）牛津大学 博士生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55976" y="638132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 smtClean="0">
                <a:solidFill>
                  <a:srgbClr val="FF0000"/>
                </a:solidFill>
              </a:rPr>
              <a:t>“全国最美中学生标兵”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赵博韬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十点建议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zh-CN" b="1" dirty="0" smtClean="0"/>
              <a:t>一、监督学校，保障学校沿着正确的方向不断前进；</a:t>
            </a:r>
          </a:p>
          <a:p>
            <a:pPr>
              <a:lnSpc>
                <a:spcPct val="170000"/>
              </a:lnSpc>
            </a:pPr>
            <a:r>
              <a:rPr lang="zh-CN" altLang="zh-CN" b="1" dirty="0" smtClean="0"/>
              <a:t>二、积极建言献策，做好学校建设发展的参谋，配合学校工作的高效开展；</a:t>
            </a:r>
          </a:p>
          <a:p>
            <a:pPr>
              <a:lnSpc>
                <a:spcPct val="170000"/>
              </a:lnSpc>
            </a:pPr>
            <a:r>
              <a:rPr lang="zh-CN" altLang="zh-CN" b="1" dirty="0" smtClean="0"/>
              <a:t>三、发挥好桥梁纽带作用，对广大家长发挥积极向上的引领作用；</a:t>
            </a:r>
          </a:p>
          <a:p>
            <a:pPr>
              <a:lnSpc>
                <a:spcPct val="170000"/>
              </a:lnSpc>
            </a:pPr>
            <a:r>
              <a:rPr lang="zh-CN" altLang="zh-CN" b="1" dirty="0" smtClean="0"/>
              <a:t>四、做好服务工作，给予学校、年级、班级工作热心帮助，让老师学生安心，让广大家长放心；</a:t>
            </a:r>
          </a:p>
          <a:p>
            <a:pPr>
              <a:lnSpc>
                <a:spcPct val="170000"/>
              </a:lnSpc>
            </a:pPr>
            <a:r>
              <a:rPr lang="zh-CN" altLang="zh-CN" b="1" dirty="0" smtClean="0"/>
              <a:t>五、做好宣传，“众人拾柴火焰高”，利用好微信群、公众号等媒介，传递正能量；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zh-CN" b="1" dirty="0" smtClean="0"/>
              <a:t>六、帮助学校排除干扰，为学校保驾护航，确保学校教师能够集中精力，全力以赴提升教育教学质量。</a:t>
            </a:r>
          </a:p>
          <a:p>
            <a:pPr>
              <a:lnSpc>
                <a:spcPct val="160000"/>
              </a:lnSpc>
            </a:pPr>
            <a:r>
              <a:rPr lang="zh-CN" altLang="zh-CN" b="1" dirty="0" smtClean="0"/>
              <a:t>七、家长要做好言传身教，身教重于言传，淡泊功利，减少说教，用实际行动引领孩子健康成长；</a:t>
            </a:r>
          </a:p>
          <a:p>
            <a:pPr>
              <a:lnSpc>
                <a:spcPct val="160000"/>
              </a:lnSpc>
            </a:pPr>
            <a:r>
              <a:rPr lang="zh-CN" altLang="zh-CN" b="1" dirty="0" smtClean="0"/>
              <a:t>八、对孩子做好全方位服务，用静静守候的关爱给孩子打造温暖舒适、有安全感的家庭环境；</a:t>
            </a:r>
          </a:p>
          <a:p>
            <a:pPr>
              <a:lnSpc>
                <a:spcPct val="160000"/>
              </a:lnSpc>
            </a:pPr>
            <a:r>
              <a:rPr lang="zh-CN" altLang="zh-CN" b="1" dirty="0" smtClean="0"/>
              <a:t>九、尊重孩子，赏识孩子，不要吝啬对孩子的鼓励表扬，不断挖掘孩子身上的潜能，让孩子更加自信，更加阳光；</a:t>
            </a:r>
          </a:p>
          <a:p>
            <a:pPr>
              <a:lnSpc>
                <a:spcPct val="160000"/>
              </a:lnSpc>
            </a:pPr>
            <a:r>
              <a:rPr lang="zh-CN" altLang="zh-CN" b="1" dirty="0" smtClean="0"/>
              <a:t>十、珍惜陪伴孩子的宝贵时间，珍惜每一次与孩子交流的机会，在最最重要的高中阶段，给孩子情感上的滋润与呵护，为孩子一生的幸福奠基。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画册素材\4.第三页\优美环境温馨家园\北广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4" y="1772816"/>
            <a:ext cx="4032448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谢 谢 ！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画册素材\4.第三页\优美环境温馨家园\孔子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248472" cy="283231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办学理念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992" y="1412776"/>
            <a:ext cx="4320480" cy="496855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b="1" dirty="0" smtClean="0"/>
              <a:t>           </a:t>
            </a:r>
            <a:r>
              <a:rPr lang="zh-CN" altLang="zh-CN" sz="2600" b="1" dirty="0" smtClean="0"/>
              <a:t>学校以 “明德 博学 修身 养心”为校训，践行“立德为先、全面发展”的办学理念，以打造学生快乐、教师幸福的优质教育为己任，学校持续发展得到社会各界的普遍赞誉，已成为享誉岛城的知名学校。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32656"/>
            <a:ext cx="889248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sz="2000" b="1" dirty="0" smtClean="0"/>
              <a:t>               </a:t>
            </a:r>
            <a:r>
              <a:rPr lang="zh-CN" altLang="zh-CN" sz="2000" b="1" dirty="0" smtClean="0"/>
              <a:t>学校师资力量雄厚，教学质量稳居青岛市前列。学校连续多年高考一本上线率超过</a:t>
            </a:r>
            <a:r>
              <a:rPr lang="en-US" altLang="zh-CN" sz="2000" b="1" dirty="0" smtClean="0"/>
              <a:t>75%</a:t>
            </a:r>
            <a:r>
              <a:rPr lang="zh-CN" altLang="zh-CN" sz="2000" b="1" dirty="0" smtClean="0"/>
              <a:t>。</a:t>
            </a:r>
            <a:r>
              <a:rPr lang="en-US" altLang="zh-CN" sz="2000" b="1" dirty="0" smtClean="0"/>
              <a:t>2013</a:t>
            </a:r>
            <a:r>
              <a:rPr lang="zh-CN" altLang="zh-CN" sz="2000" b="1" dirty="0" smtClean="0"/>
              <a:t>年高考姜嘉硕同学获省理科状元，现就读纽约大学运筹学博士。</a:t>
            </a:r>
            <a:r>
              <a:rPr lang="en-US" altLang="zh-CN" sz="2000" b="1" dirty="0" smtClean="0"/>
              <a:t>2014</a:t>
            </a:r>
            <a:r>
              <a:rPr lang="zh-CN" altLang="zh-CN" sz="2000" b="1" dirty="0" smtClean="0"/>
              <a:t>年高考赵宏生同学获青岛市文科第一名，现就读剑桥大学硕士。</a:t>
            </a:r>
            <a:r>
              <a:rPr lang="en-US" altLang="zh-CN" sz="2000" b="1" dirty="0" smtClean="0"/>
              <a:t>2015</a:t>
            </a:r>
            <a:r>
              <a:rPr lang="zh-CN" altLang="zh-CN" sz="2000" b="1" dirty="0" smtClean="0"/>
              <a:t>年高考马修祺同学同时被清华大学、剑桥大学录取，现就读加州理工学院物理学博士。</a:t>
            </a:r>
            <a:r>
              <a:rPr lang="en-US" altLang="zh-CN" sz="2000" b="1" dirty="0" smtClean="0"/>
              <a:t>2016</a:t>
            </a:r>
            <a:r>
              <a:rPr lang="zh-CN" altLang="zh-CN" sz="2000" b="1" dirty="0" smtClean="0"/>
              <a:t>年鞠宇辰等</a:t>
            </a:r>
            <a:r>
              <a:rPr lang="en-US" altLang="zh-CN" sz="2000" b="1" dirty="0" smtClean="0"/>
              <a:t>4</a:t>
            </a:r>
            <a:r>
              <a:rPr lang="zh-CN" altLang="zh-CN" sz="2000" b="1" dirty="0" smtClean="0"/>
              <a:t>名同学裸分</a:t>
            </a:r>
            <a:r>
              <a:rPr lang="en-US" altLang="zh-CN" sz="2000" b="1" dirty="0" smtClean="0"/>
              <a:t>700</a:t>
            </a:r>
            <a:r>
              <a:rPr lang="zh-CN" altLang="zh-CN" sz="2000" b="1" dirty="0" smtClean="0"/>
              <a:t>分以上，名列全省第二，其中韩同航同学已多次取得清华大学物理系第一名的好成绩。</a:t>
            </a:r>
            <a:r>
              <a:rPr lang="en-US" altLang="zh-CN" sz="2000" b="1" dirty="0" smtClean="0"/>
              <a:t>2017</a:t>
            </a:r>
            <a:r>
              <a:rPr lang="zh-CN" altLang="zh-CN" sz="2000" b="1" dirty="0" smtClean="0"/>
              <a:t>年高考有</a:t>
            </a:r>
            <a:r>
              <a:rPr lang="en-US" altLang="zh-CN" sz="2000" b="1" dirty="0" smtClean="0"/>
              <a:t>4</a:t>
            </a:r>
            <a:r>
              <a:rPr lang="zh-CN" altLang="zh-CN" sz="2000" b="1" dirty="0" smtClean="0"/>
              <a:t>人被清华、北大录取。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3074" name="Picture 2" descr="C:\Users\Administrator\Desktop\画册素材\7.第八第九第十页\清华北大香港\1、姜嘉硕 山东省理科状元，纽约大学博士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452466" cy="2311397"/>
          </a:xfrm>
          <a:prstGeom prst="rect">
            <a:avLst/>
          </a:prstGeom>
          <a:noFill/>
        </p:spPr>
      </p:pic>
      <p:pic>
        <p:nvPicPr>
          <p:cNvPr id="3075" name="Picture 3" descr="C:\Users\Administrator\Desktop\画册素材\7.第八第九第十页\清华北大香港\2、赵宏生 青岛市文科状元，剑桥大学博士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533863" cy="230425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6309320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姜嘉硕 山东省理科状元，纽约大学博士生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0" y="6309320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赵宏生 青岛市文科状元，剑桥大学硕士生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933056"/>
            <a:ext cx="8964488" cy="2520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zh-CN" altLang="en-US" sz="2400" b="1" dirty="0" smtClean="0"/>
              <a:t>              全国教育大会上，习总书记要求，要“扭转不科学的教育评价导向，坚决克服唯分数、唯升学、唯文凭、唯论文、唯帽子的顽瘴痼疾，从根本上解决教育评价指挥棒问题”，这是高层领导首次明确应对教育评价科学性不足的说法与呼吁，对于教育改革来说是“清新剂”，有利于教育领域正本清源，回归“立德树人”的根本目标。</a:t>
            </a:r>
            <a:endParaRPr lang="zh-CN" altLang="en-US" sz="2400" b="1" dirty="0"/>
          </a:p>
        </p:txBody>
      </p:sp>
      <p:pic>
        <p:nvPicPr>
          <p:cNvPr id="6146" name="Picture 2" descr="C:\Users\Administrator\Desktop\fbb326696d5f471b8c2d9010230c12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4933950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764704"/>
            <a:ext cx="861774" cy="2376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尊重规律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立德树人，做真正的教育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132856"/>
            <a:ext cx="8784976" cy="4525963"/>
          </a:xfrm>
        </p:spPr>
        <p:txBody>
          <a:bodyPr/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尊重规律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：既不要埋没个性，更不能揠苗助长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</a:p>
          <a:p>
            <a:pPr>
              <a:buNone/>
            </a:pPr>
            <a:endParaRPr lang="en-US" altLang="zh-CN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守护健康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：陪伴成长，健全人格，全面发展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</a:p>
          <a:p>
            <a:pPr>
              <a:buNone/>
            </a:pPr>
            <a:endParaRPr lang="en-US" altLang="zh-CN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奠基幸福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：人文修身，挖掘潜能，奠基未来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zh-CN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尊重规律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：既不要埋没个性，更不能揠苗助长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997152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/>
              <a:t>学校为学生全面发展，个性发展提供广阔的舞台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学科奥赛培训指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导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、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加州大学伯克利分校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GTP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班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、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以文化人，活动育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人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4</a:t>
            </a:r>
            <a:r>
              <a:rPr lang="zh-CN" altLang="en-US" sz="2400" b="1" dirty="0" smtClean="0"/>
              <a:t>、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名家进校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园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、升级办学条件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266928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学科奥赛培训指导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b="1" dirty="0" smtClean="0"/>
              <a:t>2006</a:t>
            </a:r>
            <a:r>
              <a:rPr lang="zh-CN" altLang="zh-CN" b="1" dirty="0" smtClean="0"/>
              <a:t>年</a:t>
            </a:r>
            <a:r>
              <a:rPr lang="en-US" altLang="zh-CN" b="1" dirty="0" smtClean="0"/>
              <a:t>7</a:t>
            </a:r>
            <a:r>
              <a:rPr lang="zh-CN" altLang="zh-CN" b="1" dirty="0" smtClean="0"/>
              <a:t>月，学校成立奥林匹克培训学校，开始聘请山大、山师大等高考奥赛教练对学有余力的同学进行奥赛培训辅导。近年来，学校已培养出四名数学、物理专、兼职优秀教练，并有多位优秀青年教师参与生物、化学、计算机等学科奥赛辅导。自</a:t>
            </a:r>
            <a:r>
              <a:rPr lang="en-US" altLang="zh-CN" b="1" dirty="0" smtClean="0"/>
              <a:t>2013</a:t>
            </a:r>
            <a:r>
              <a:rPr lang="zh-CN" altLang="zh-CN" b="1" dirty="0" smtClean="0"/>
              <a:t>年以来，已先后有</a:t>
            </a:r>
            <a:r>
              <a:rPr lang="en-US" altLang="zh-CN" b="1" dirty="0" smtClean="0"/>
              <a:t>10</a:t>
            </a:r>
            <a:r>
              <a:rPr lang="zh-CN" altLang="zh-CN" b="1" dirty="0" smtClean="0"/>
              <a:t>人次获物理、数学、生物全国奥赛一等奖，数十人获全国二等奖，学校也多次被评为奥赛金牌学校和先进单位。</a:t>
            </a:r>
          </a:p>
          <a:p>
            <a:r>
              <a:rPr lang="zh-CN" altLang="zh-CN" b="1" dirty="0" smtClean="0"/>
              <a:t>同学们利用晚自习和周末时间参加，增强了自主学习能力，培养了攻坚克难的意志品质，升入大学后均有了更好地发展。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加州大学伯克利分校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GTP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班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800" b="1" dirty="0" smtClean="0"/>
              <a:t>自</a:t>
            </a:r>
            <a:r>
              <a:rPr lang="en-US" altLang="zh-CN" sz="2800" b="1" dirty="0" smtClean="0"/>
              <a:t>2018</a:t>
            </a:r>
            <a:r>
              <a:rPr lang="zh-CN" altLang="zh-CN" sz="2800" b="1" dirty="0" smtClean="0"/>
              <a:t>年开始，我校与为明教育集团合作办学，引入加州大学伯克利预科项目，成立</a:t>
            </a:r>
            <a:r>
              <a:rPr lang="en-US" altLang="zh-CN" sz="2800" b="1" dirty="0" smtClean="0"/>
              <a:t>GTP</a:t>
            </a:r>
            <a:r>
              <a:rPr lang="zh-CN" altLang="zh-CN" sz="2800" b="1" dirty="0" smtClean="0"/>
              <a:t>班。</a:t>
            </a:r>
            <a:r>
              <a:rPr lang="en-US" altLang="zh-CN" sz="2800" b="1" dirty="0" smtClean="0"/>
              <a:t>2019</a:t>
            </a:r>
            <a:r>
              <a:rPr lang="zh-CN" altLang="zh-CN" sz="2800" b="1" dirty="0" smtClean="0"/>
              <a:t>年计划面向高一新生招收</a:t>
            </a:r>
            <a:r>
              <a:rPr lang="en-US" altLang="zh-CN" sz="2800" b="1" dirty="0" smtClean="0"/>
              <a:t>30</a:t>
            </a:r>
            <a:r>
              <a:rPr lang="zh-CN" altLang="zh-CN" sz="2800" b="1" dirty="0" smtClean="0"/>
              <a:t>人。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 smtClean="0"/>
              <a:t>GTP</a:t>
            </a:r>
            <a:r>
              <a:rPr lang="zh-CN" altLang="zh-CN" sz="2800" b="1" dirty="0" smtClean="0"/>
              <a:t>班学生周末和晚自习的部分时间在学校专用教室学习托福、</a:t>
            </a:r>
            <a:r>
              <a:rPr lang="en-US" altLang="zh-CN" sz="2800" b="1" dirty="0" smtClean="0"/>
              <a:t>SAT</a:t>
            </a:r>
            <a:r>
              <a:rPr lang="zh-CN" altLang="zh-CN" sz="2800" b="1" dirty="0" smtClean="0"/>
              <a:t>、领导力等国际课程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通过课程培养学生国际视野，提升学生英文水平，备战美国高考，为学生升入美国前三十名校搭建平台。</a:t>
            </a:r>
          </a:p>
          <a:p>
            <a:pPr algn="just">
              <a:lnSpc>
                <a:spcPct val="120000"/>
              </a:lnSpc>
            </a:pPr>
            <a:r>
              <a:rPr lang="zh-CN" altLang="zh-CN" sz="2800" b="1" dirty="0" smtClean="0"/>
              <a:t>加州大学伯克利分校预科项目受到所有美国主流顶级大学认可，通过我校</a:t>
            </a:r>
            <a:r>
              <a:rPr lang="en-US" altLang="zh-CN" sz="2800" b="1" dirty="0" smtClean="0"/>
              <a:t>GTP</a:t>
            </a:r>
            <a:r>
              <a:rPr lang="zh-CN" altLang="zh-CN" sz="2800" b="1" dirty="0" smtClean="0"/>
              <a:t>班进入预科班的学生，毕业后可获得加州大学系统（包括伯克利、洛杉矶等九所分校）录取，也可考取普林斯顿大学、斯坦福大学、耶鲁大学、哥伦比亚大学等多所美国名校。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3006</Words>
  <Application>Microsoft Office PowerPoint</Application>
  <PresentationFormat>全屏显示(4:3)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尊重规律  守护健康  奠基幸福</vt:lpstr>
      <vt:lpstr>学校简介：大美一中，放飞梦想</vt:lpstr>
      <vt:lpstr>办学理念</vt:lpstr>
      <vt:lpstr>幻灯片 4</vt:lpstr>
      <vt:lpstr>幻灯片 5</vt:lpstr>
      <vt:lpstr>立德树人，做真正的教育</vt:lpstr>
      <vt:lpstr>一、尊重规律：既不要埋没个性，更不能揠苗助长</vt:lpstr>
      <vt:lpstr>学科奥赛培训指导</vt:lpstr>
      <vt:lpstr>加州大学伯克利分校GTP班</vt:lpstr>
      <vt:lpstr>以文化人，活动育人</vt:lpstr>
      <vt:lpstr>幻灯片 11</vt:lpstr>
      <vt:lpstr>幻灯片 12</vt:lpstr>
      <vt:lpstr>   名家进校园</vt:lpstr>
      <vt:lpstr>幻灯片 14</vt:lpstr>
      <vt:lpstr>大美一中，襄赞盛会</vt:lpstr>
      <vt:lpstr>二、守护健康：陪伴成长，健全人格，全面发展</vt:lpstr>
      <vt:lpstr>既不要埋没个性，更不能揠苗助长</vt:lpstr>
      <vt:lpstr>谈家庭教育</vt:lpstr>
      <vt:lpstr>陪伴成长，健全人格，全面发展</vt:lpstr>
      <vt:lpstr>守护健康</vt:lpstr>
      <vt:lpstr>  奠基幸福 人文修身，挖掘潜能，奠基未来  </vt:lpstr>
      <vt:lpstr>幻灯片 22</vt:lpstr>
      <vt:lpstr>优秀校友大量图片</vt:lpstr>
      <vt:lpstr>幻灯片 24</vt:lpstr>
      <vt:lpstr>十点建议</vt:lpstr>
      <vt:lpstr>幻灯片 26</vt:lpstr>
      <vt:lpstr>谢 谢 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尊重规律  守护健康  奠基幸福</dc:title>
  <dc:creator>Administrator</dc:creator>
  <cp:lastModifiedBy>Administrator</cp:lastModifiedBy>
  <cp:revision>16</cp:revision>
  <dcterms:created xsi:type="dcterms:W3CDTF">2019-05-09T10:22:37Z</dcterms:created>
  <dcterms:modified xsi:type="dcterms:W3CDTF">2019-05-10T07:57:09Z</dcterms:modified>
</cp:coreProperties>
</file>