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0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82" r:id="rId1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86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CD5F"/>
    <a:srgbClr val="5BA11B"/>
    <a:srgbClr val="009242"/>
    <a:srgbClr val="D5F389"/>
    <a:srgbClr val="FFF07D"/>
    <a:srgbClr val="6BBE20"/>
    <a:srgbClr val="55C1E7"/>
    <a:srgbClr val="93B784"/>
    <a:srgbClr val="1B90A2"/>
    <a:srgbClr val="A6A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浅色样式 3 - 强调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浅色样式 3 - 强调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43" autoAdjust="0"/>
    <p:restoredTop sz="92692" autoAdjust="0"/>
  </p:normalViewPr>
  <p:slideViewPr>
    <p:cSldViewPr snapToGrid="0">
      <p:cViewPr varScale="1">
        <p:scale>
          <a:sx n="83" d="100"/>
          <a:sy n="83" d="100"/>
        </p:scale>
        <p:origin x="-1302" y="-78"/>
      </p:cViewPr>
      <p:guideLst>
        <p:guide orient="horz" pos="18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4E0BC6-38A4-47D2-A16E-1969BFB3BA5E}" type="datetimeFigureOut">
              <a:rPr lang="zh-CN" altLang="en-US" smtClean="0"/>
              <a:pPr/>
              <a:t>2019/5/6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111FDB-DAD7-4D52-9BAA-09527333435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0660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3F9C3-A6F7-4ED1-8110-03B470A4123E}" type="datetime1">
              <a:rPr lang="zh-CN" altLang="en-US" smtClean="0"/>
              <a:t>2019/5/6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 b="1"/>
            </a:lvl1pPr>
          </a:lstStyle>
          <a:p>
            <a:fld id="{5BD3F7A2-AB4B-46DB-92F9-EC6C90760ED0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86299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8BA1E-8D99-4D26-AC55-77B4F3C0C1EC}" type="datetime1">
              <a:rPr lang="zh-CN" altLang="en-US" smtClean="0"/>
              <a:t>2019/5/6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F7A2-AB4B-46DB-92F9-EC6C90760ED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4457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0367-797F-4ACE-83F3-C982B9592E65}" type="datetime1">
              <a:rPr lang="zh-CN" altLang="en-US" smtClean="0"/>
              <a:t>2019/5/6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F7A2-AB4B-46DB-92F9-EC6C90760ED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8483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istrator.2013-20151220XJ\Desktop\图片2 副本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725525" cy="840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组合 8"/>
          <p:cNvGrpSpPr/>
          <p:nvPr userDrawn="1"/>
        </p:nvGrpSpPr>
        <p:grpSpPr>
          <a:xfrm>
            <a:off x="0" y="134544"/>
            <a:ext cx="349016" cy="469881"/>
            <a:chOff x="2099842" y="1975504"/>
            <a:chExt cx="823123" cy="831130"/>
          </a:xfrm>
          <a:solidFill>
            <a:schemeClr val="bg1"/>
          </a:solidFill>
        </p:grpSpPr>
        <p:sp>
          <p:nvSpPr>
            <p:cNvPr id="10" name="等腰三角形 9"/>
            <p:cNvSpPr/>
            <p:nvPr/>
          </p:nvSpPr>
          <p:spPr>
            <a:xfrm rot="19813541" flipH="1">
              <a:off x="2099842" y="1975504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等腰三角形 10"/>
            <p:cNvSpPr/>
            <p:nvPr/>
          </p:nvSpPr>
          <p:spPr>
            <a:xfrm rot="19813541" flipH="1">
              <a:off x="2099844" y="2420553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等腰三角形 11"/>
            <p:cNvSpPr/>
            <p:nvPr/>
          </p:nvSpPr>
          <p:spPr>
            <a:xfrm rot="19813541" flipH="1">
              <a:off x="2479441" y="2198028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370129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7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69866-7812-442B-8C00-F808D9DB2D5E}" type="datetime1">
              <a:rPr lang="zh-CN" altLang="en-US" smtClean="0"/>
              <a:t>2019/5/6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F7A2-AB4B-46DB-92F9-EC6C90760ED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7575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0972E-2C98-4A53-BD9E-0A0F740EA09F}" type="datetime1">
              <a:rPr lang="zh-CN" altLang="en-US" smtClean="0"/>
              <a:t>2019/5/6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F7A2-AB4B-46DB-92F9-EC6C90760ED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7880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8AB64-4C3D-47E4-8972-BDB8C82D8417}" type="datetime1">
              <a:rPr lang="zh-CN" altLang="en-US" smtClean="0"/>
              <a:t>2019/5/6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F7A2-AB4B-46DB-92F9-EC6C90760ED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5657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4D26F-8C2A-400B-899B-83E2E27CF049}" type="datetime1">
              <a:rPr lang="zh-CN" altLang="en-US" smtClean="0"/>
              <a:t>2019/5/6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F7A2-AB4B-46DB-92F9-EC6C90760ED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9990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B8145-C83F-4C4E-B134-920E3B4FD50C}" type="datetime1">
              <a:rPr lang="zh-CN" altLang="en-US" smtClean="0"/>
              <a:t>2019/5/6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 b="1"/>
            </a:lvl1pPr>
          </a:lstStyle>
          <a:p>
            <a:fld id="{5BD3F7A2-AB4B-46DB-92F9-EC6C90760ED0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88668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5CE91-0FF3-416A-B19F-9D884D524E18}" type="datetime1">
              <a:rPr lang="zh-CN" altLang="en-US" smtClean="0"/>
              <a:t>2019/5/6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800" b="1"/>
            </a:lvl1pPr>
          </a:lstStyle>
          <a:p>
            <a:fld id="{5BD3F7A2-AB4B-46DB-92F9-EC6C90760ED0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55300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F859C-E81E-41FC-90D4-9E90B8D14DA3}" type="datetime1">
              <a:rPr lang="zh-CN" altLang="en-US" smtClean="0"/>
              <a:t>2019/5/6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F7A2-AB4B-46DB-92F9-EC6C90760ED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3469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B7B85-77E6-48FD-98E1-8A67E0C370FF}" type="datetime1">
              <a:rPr lang="zh-CN" altLang="en-US" smtClean="0"/>
              <a:t>2019/5/6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3F7A2-AB4B-46DB-92F9-EC6C90760ED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099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flipH="1" flipV="1">
            <a:off x="-430419" y="30293"/>
            <a:ext cx="667125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Rectangle 3"/>
          <p:cNvSpPr txBox="1">
            <a:spLocks noChangeArrowheads="1"/>
          </p:cNvSpPr>
          <p:nvPr/>
        </p:nvSpPr>
        <p:spPr bwMode="auto">
          <a:xfrm>
            <a:off x="1805940" y="857250"/>
            <a:ext cx="6755129" cy="2274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/>
            <a:r>
              <a:rPr lang="zh-CN" altLang="zh-CN" sz="5400" b="1" dirty="0">
                <a:latin typeface="楷体" panose="02010609060101010101" pitchFamily="49" charset="-122"/>
                <a:ea typeface="楷体" panose="02010609060101010101" pitchFamily="49" charset="-122"/>
              </a:rPr>
              <a:t>初中生家长配合</a:t>
            </a:r>
            <a:r>
              <a:rPr lang="zh-CN" altLang="zh-CN" sz="5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学校</a:t>
            </a:r>
            <a:r>
              <a:rPr lang="zh-CN" altLang="zh-CN" sz="5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提高</a:t>
            </a:r>
            <a:r>
              <a:rPr lang="zh-CN" altLang="zh-CN" sz="5400" b="1" dirty="0">
                <a:latin typeface="楷体" panose="02010609060101010101" pitchFamily="49" charset="-122"/>
                <a:ea typeface="楷体" panose="02010609060101010101" pitchFamily="49" charset="-122"/>
              </a:rPr>
              <a:t>教育效果的几点建议</a:t>
            </a:r>
            <a:endParaRPr lang="en-US" altLang="zh-CN" sz="5400" b="1" dirty="0" smtClean="0">
              <a:solidFill>
                <a:srgbClr val="009242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1" name="TextBox 67"/>
          <p:cNvSpPr txBox="1">
            <a:spLocks noChangeArrowheads="1"/>
          </p:cNvSpPr>
          <p:nvPr/>
        </p:nvSpPr>
        <p:spPr bwMode="auto">
          <a:xfrm>
            <a:off x="3646170" y="4524179"/>
            <a:ext cx="45034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400" b="1" dirty="0"/>
              <a:t>青岛二十三</a:t>
            </a:r>
            <a:r>
              <a:rPr lang="zh-CN" altLang="en-US" sz="2400" b="1" dirty="0" smtClean="0"/>
              <a:t>中       </a:t>
            </a:r>
            <a:r>
              <a:rPr lang="zh-CN" altLang="zh-CN" sz="2400" b="1" dirty="0" smtClean="0"/>
              <a:t>李培</a:t>
            </a:r>
            <a:r>
              <a:rPr lang="zh-CN" altLang="zh-CN" sz="2400" b="1" dirty="0"/>
              <a:t>钧</a:t>
            </a:r>
            <a:endParaRPr lang="zh-CN" altLang="en-US" sz="2400" b="1" dirty="0">
              <a:solidFill>
                <a:srgbClr val="009242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394666" y="5146336"/>
            <a:ext cx="15776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/>
              <a:t>2019</a:t>
            </a:r>
            <a:r>
              <a:rPr lang="zh-CN" altLang="zh-CN" sz="2400" dirty="0" smtClean="0"/>
              <a:t>年</a:t>
            </a:r>
            <a:r>
              <a:rPr lang="en-US" altLang="zh-CN" sz="2400" dirty="0" smtClean="0"/>
              <a:t>5</a:t>
            </a:r>
            <a:r>
              <a:rPr lang="zh-CN" altLang="zh-CN" sz="2400" dirty="0" smtClean="0"/>
              <a:t>月</a:t>
            </a:r>
            <a:endParaRPr lang="zh-CN" altLang="en-US" sz="24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F7A2-AB4B-46DB-92F9-EC6C90760ED0}" type="slidenum">
              <a:rPr lang="zh-CN" altLang="en-US" smtClean="0"/>
              <a:pPr/>
              <a:t>1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13233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" y="0"/>
            <a:ext cx="9143999" cy="174879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231262" y="241290"/>
            <a:ext cx="90129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4000" b="1" dirty="0"/>
              <a:t>三、如何理解“教育效果”？如何提高教育效果？（怎么做）</a:t>
            </a:r>
            <a:endParaRPr lang="zh-CN" altLang="zh-CN" sz="4000" dirty="0"/>
          </a:p>
        </p:txBody>
      </p:sp>
      <p:grpSp>
        <p:nvGrpSpPr>
          <p:cNvPr id="23" name="组合 22"/>
          <p:cNvGrpSpPr/>
          <p:nvPr/>
        </p:nvGrpSpPr>
        <p:grpSpPr>
          <a:xfrm>
            <a:off x="2211742" y="2545090"/>
            <a:ext cx="349016" cy="469881"/>
            <a:chOff x="2099842" y="1975504"/>
            <a:chExt cx="823123" cy="831130"/>
          </a:xfrm>
          <a:solidFill>
            <a:schemeClr val="bg1"/>
          </a:solidFill>
        </p:grpSpPr>
        <p:sp>
          <p:nvSpPr>
            <p:cNvPr id="24" name="等腰三角形 23"/>
            <p:cNvSpPr/>
            <p:nvPr/>
          </p:nvSpPr>
          <p:spPr>
            <a:xfrm rot="19813541" flipH="1">
              <a:off x="2099842" y="1975504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等腰三角形 24"/>
            <p:cNvSpPr/>
            <p:nvPr/>
          </p:nvSpPr>
          <p:spPr>
            <a:xfrm rot="19813541" flipH="1">
              <a:off x="2099844" y="2420553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等腰三角形 25"/>
            <p:cNvSpPr/>
            <p:nvPr/>
          </p:nvSpPr>
          <p:spPr>
            <a:xfrm rot="19813541" flipH="1">
              <a:off x="2479441" y="2198028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F7A2-AB4B-46DB-92F9-EC6C90760ED0}" type="slidenum">
              <a:rPr lang="zh-CN" altLang="en-US" smtClean="0"/>
              <a:pPr/>
              <a:t>10</a:t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250520" y="1897279"/>
            <a:ext cx="86116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/>
              <a:t>3.</a:t>
            </a:r>
            <a:r>
              <a:rPr lang="zh-CN" altLang="zh-CN" sz="2800" b="1" dirty="0"/>
              <a:t>智：</a:t>
            </a:r>
            <a:endParaRPr lang="zh-CN" altLang="zh-CN" sz="2800" dirty="0"/>
          </a:p>
          <a:p>
            <a:r>
              <a:rPr lang="en-US" altLang="zh-CN" sz="2800" b="1" dirty="0" smtClean="0"/>
              <a:t>         </a:t>
            </a:r>
            <a:r>
              <a:rPr lang="zh-CN" altLang="zh-CN" sz="2800" b="1" dirty="0" smtClean="0"/>
              <a:t>知识</a:t>
            </a:r>
            <a:r>
              <a:rPr lang="zh-CN" altLang="zh-CN" sz="2800" b="1" dirty="0"/>
              <a:t>、</a:t>
            </a:r>
            <a:r>
              <a:rPr lang="zh-CN" altLang="zh-CN" sz="2800" b="1" dirty="0" smtClean="0"/>
              <a:t>能力</a:t>
            </a:r>
            <a:endParaRPr lang="zh-CN" altLang="zh-CN" sz="2800" dirty="0"/>
          </a:p>
        </p:txBody>
      </p:sp>
      <p:sp>
        <p:nvSpPr>
          <p:cNvPr id="2" name="矩形 1"/>
          <p:cNvSpPr/>
          <p:nvPr/>
        </p:nvSpPr>
        <p:spPr>
          <a:xfrm>
            <a:off x="306887" y="3003488"/>
            <a:ext cx="839870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zh-CN" altLang="zh-CN" sz="2800" b="1" dirty="0"/>
              <a:t>如：好奇心、求知欲、思路、方法、技巧、规律、搜集信息、处理信息、提出问题→分析问题→解决问题、求异思维（另辟蹊径）、发散思维、逆向思维、创新思维、执果寻因、执因寻果、联系的观点、发展的眼光、辩证的思维、量变到质变、抓主要矛盾、抓主要方面等。</a:t>
            </a:r>
          </a:p>
        </p:txBody>
      </p:sp>
    </p:spTree>
    <p:extLst>
      <p:ext uri="{BB962C8B-B14F-4D97-AF65-F5344CB8AC3E}">
        <p14:creationId xmlns:p14="http://schemas.microsoft.com/office/powerpoint/2010/main" val="3175867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" y="0"/>
            <a:ext cx="9143999" cy="174879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231262" y="241290"/>
            <a:ext cx="90129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4000" b="1" dirty="0"/>
              <a:t>三、如何理解“教育效果”？如何提高教育效果？（怎么做）</a:t>
            </a:r>
            <a:endParaRPr lang="zh-CN" altLang="zh-CN" sz="4000" dirty="0"/>
          </a:p>
        </p:txBody>
      </p:sp>
      <p:grpSp>
        <p:nvGrpSpPr>
          <p:cNvPr id="23" name="组合 22"/>
          <p:cNvGrpSpPr/>
          <p:nvPr/>
        </p:nvGrpSpPr>
        <p:grpSpPr>
          <a:xfrm>
            <a:off x="2211742" y="2545090"/>
            <a:ext cx="349016" cy="469881"/>
            <a:chOff x="2099842" y="1975504"/>
            <a:chExt cx="823123" cy="831130"/>
          </a:xfrm>
          <a:solidFill>
            <a:schemeClr val="bg1"/>
          </a:solidFill>
        </p:grpSpPr>
        <p:sp>
          <p:nvSpPr>
            <p:cNvPr id="24" name="等腰三角形 23"/>
            <p:cNvSpPr/>
            <p:nvPr/>
          </p:nvSpPr>
          <p:spPr>
            <a:xfrm rot="19813541" flipH="1">
              <a:off x="2099842" y="1975504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等腰三角形 24"/>
            <p:cNvSpPr/>
            <p:nvPr/>
          </p:nvSpPr>
          <p:spPr>
            <a:xfrm rot="19813541" flipH="1">
              <a:off x="2099844" y="2420553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等腰三角形 25"/>
            <p:cNvSpPr/>
            <p:nvPr/>
          </p:nvSpPr>
          <p:spPr>
            <a:xfrm rot="19813541" flipH="1">
              <a:off x="2479441" y="2198028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F7A2-AB4B-46DB-92F9-EC6C90760ED0}" type="slidenum">
              <a:rPr lang="zh-CN" altLang="en-US" smtClean="0"/>
              <a:pPr/>
              <a:t>11</a:t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250520" y="1897279"/>
            <a:ext cx="86116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/>
              <a:t>4.</a:t>
            </a:r>
            <a:r>
              <a:rPr lang="zh-CN" altLang="zh-CN" sz="2800" b="1" dirty="0"/>
              <a:t>体：</a:t>
            </a:r>
            <a:endParaRPr lang="zh-CN" altLang="zh-CN" sz="2800" dirty="0"/>
          </a:p>
          <a:p>
            <a:r>
              <a:rPr lang="en-US" altLang="zh-CN" sz="2800" b="1" dirty="0" smtClean="0"/>
              <a:t>        </a:t>
            </a:r>
            <a:r>
              <a:rPr lang="zh-CN" altLang="zh-CN" sz="2800" b="1" dirty="0" smtClean="0"/>
              <a:t>身体</a:t>
            </a:r>
            <a:r>
              <a:rPr lang="zh-CN" altLang="zh-CN" sz="2800" b="1" dirty="0"/>
              <a:t>健康</a:t>
            </a:r>
            <a:r>
              <a:rPr lang="en-US" altLang="zh-CN" sz="2800" b="1" dirty="0"/>
              <a:t>+</a:t>
            </a:r>
            <a:r>
              <a:rPr lang="zh-CN" altLang="zh-CN" sz="2800" b="1" dirty="0"/>
              <a:t>心理健康</a:t>
            </a:r>
            <a:endParaRPr lang="zh-CN" altLang="zh-CN" sz="2800" dirty="0"/>
          </a:p>
        </p:txBody>
      </p:sp>
      <p:sp>
        <p:nvSpPr>
          <p:cNvPr id="2" name="矩形 1"/>
          <p:cNvSpPr/>
          <p:nvPr/>
        </p:nvSpPr>
        <p:spPr>
          <a:xfrm>
            <a:off x="453247" y="3091170"/>
            <a:ext cx="83987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800" b="1" dirty="0"/>
              <a:t>身体——饮食、睡眠、作息、运动、</a:t>
            </a:r>
            <a:r>
              <a:rPr lang="zh-CN" altLang="zh-CN" sz="2800" b="1" dirty="0" smtClean="0"/>
              <a:t>爱好</a:t>
            </a:r>
            <a:endParaRPr lang="zh-CN" altLang="zh-CN" sz="2800" dirty="0"/>
          </a:p>
        </p:txBody>
      </p:sp>
      <p:sp>
        <p:nvSpPr>
          <p:cNvPr id="4" name="矩形 3"/>
          <p:cNvSpPr/>
          <p:nvPr/>
        </p:nvSpPr>
        <p:spPr>
          <a:xfrm>
            <a:off x="469231" y="3748280"/>
            <a:ext cx="828975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zh-CN" sz="2800" b="1" dirty="0">
                <a:solidFill>
                  <a:prstClr val="black"/>
                </a:solidFill>
              </a:rPr>
              <a:t>心理——接纳自己、宽容别人、换位思考、学会排解（倾诉、日记、音乐、体育、哭泣、转移、补偿、升华等）</a:t>
            </a:r>
            <a:endParaRPr lang="zh-CN" altLang="zh-CN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741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" y="0"/>
            <a:ext cx="9143999" cy="174879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231262" y="241290"/>
            <a:ext cx="90129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4000" b="1" dirty="0"/>
              <a:t>三、如何理解“教育效果”？如何提高教育效果？（怎么做）</a:t>
            </a:r>
            <a:endParaRPr lang="zh-CN" altLang="zh-CN" sz="4000" dirty="0"/>
          </a:p>
        </p:txBody>
      </p:sp>
      <p:grpSp>
        <p:nvGrpSpPr>
          <p:cNvPr id="23" name="组合 22"/>
          <p:cNvGrpSpPr/>
          <p:nvPr/>
        </p:nvGrpSpPr>
        <p:grpSpPr>
          <a:xfrm>
            <a:off x="2211742" y="2545090"/>
            <a:ext cx="349016" cy="469881"/>
            <a:chOff x="2099842" y="1975504"/>
            <a:chExt cx="823123" cy="831130"/>
          </a:xfrm>
          <a:solidFill>
            <a:schemeClr val="bg1"/>
          </a:solidFill>
        </p:grpSpPr>
        <p:sp>
          <p:nvSpPr>
            <p:cNvPr id="24" name="等腰三角形 23"/>
            <p:cNvSpPr/>
            <p:nvPr/>
          </p:nvSpPr>
          <p:spPr>
            <a:xfrm rot="19813541" flipH="1">
              <a:off x="2099842" y="1975504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等腰三角形 24"/>
            <p:cNvSpPr/>
            <p:nvPr/>
          </p:nvSpPr>
          <p:spPr>
            <a:xfrm rot="19813541" flipH="1">
              <a:off x="2099844" y="2420553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等腰三角形 25"/>
            <p:cNvSpPr/>
            <p:nvPr/>
          </p:nvSpPr>
          <p:spPr>
            <a:xfrm rot="19813541" flipH="1">
              <a:off x="2479441" y="2198028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F7A2-AB4B-46DB-92F9-EC6C90760ED0}" type="slidenum">
              <a:rPr lang="zh-CN" altLang="en-US" smtClean="0"/>
              <a:pPr/>
              <a:t>12</a:t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250520" y="1897279"/>
            <a:ext cx="86116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/>
              <a:t>5.</a:t>
            </a:r>
            <a:r>
              <a:rPr lang="zh-CN" altLang="zh-CN" sz="2800" b="1" dirty="0"/>
              <a:t>美：</a:t>
            </a:r>
            <a:endParaRPr lang="zh-CN" altLang="zh-CN" sz="2800" dirty="0"/>
          </a:p>
          <a:p>
            <a:r>
              <a:rPr lang="en-US" altLang="zh-CN" sz="2800" b="1" dirty="0" smtClean="0"/>
              <a:t>         </a:t>
            </a:r>
            <a:r>
              <a:rPr lang="zh-CN" altLang="zh-CN" sz="2800" b="1" dirty="0" smtClean="0"/>
              <a:t>审美</a:t>
            </a:r>
            <a:r>
              <a:rPr lang="zh-CN" altLang="zh-CN" sz="2800" b="1" dirty="0"/>
              <a:t>意识、审美能力、创美能力</a:t>
            </a:r>
            <a:endParaRPr lang="zh-CN" altLang="zh-CN" sz="2800" dirty="0"/>
          </a:p>
        </p:txBody>
      </p:sp>
      <p:sp>
        <p:nvSpPr>
          <p:cNvPr id="2" name="矩形 1"/>
          <p:cNvSpPr/>
          <p:nvPr/>
        </p:nvSpPr>
        <p:spPr>
          <a:xfrm>
            <a:off x="356991" y="3091170"/>
            <a:ext cx="839870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 smtClean="0"/>
              <a:t>       </a:t>
            </a:r>
            <a:r>
              <a:rPr lang="zh-CN" altLang="zh-CN" sz="2800" b="1" dirty="0" smtClean="0"/>
              <a:t>音乐课</a:t>
            </a:r>
            <a:r>
              <a:rPr lang="zh-CN" altLang="zh-CN" sz="2800" b="1" dirty="0"/>
              <a:t>、美术课、培养正当的兴趣爱好（听音乐、看电影、旅游、养鱼、养花等）</a:t>
            </a:r>
            <a:r>
              <a:rPr lang="zh-CN" altLang="zh-CN" sz="2800" b="1" dirty="0" smtClean="0"/>
              <a:t>。</a:t>
            </a:r>
            <a:endParaRPr lang="zh-CN" altLang="zh-CN" sz="2800" dirty="0"/>
          </a:p>
        </p:txBody>
      </p:sp>
      <p:sp>
        <p:nvSpPr>
          <p:cNvPr id="4" name="矩形 3"/>
          <p:cNvSpPr/>
          <p:nvPr/>
        </p:nvSpPr>
        <p:spPr>
          <a:xfrm>
            <a:off x="438411" y="4168407"/>
            <a:ext cx="84300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 smtClean="0"/>
              <a:t>        </a:t>
            </a:r>
            <a:r>
              <a:rPr lang="zh-CN" altLang="zh-CN" sz="2800" b="1" dirty="0" smtClean="0"/>
              <a:t>还</a:t>
            </a:r>
            <a:r>
              <a:rPr lang="zh-CN" altLang="zh-CN" sz="2800" b="1" dirty="0"/>
              <a:t>可以收拾家、逛家居超市、参与家庭装修</a:t>
            </a:r>
            <a:r>
              <a:rPr lang="zh-CN" altLang="zh-CN" sz="2800" b="1" dirty="0" smtClean="0"/>
              <a:t>至少</a:t>
            </a:r>
            <a:r>
              <a:rPr lang="zh-CN" altLang="en-US" sz="2800" b="1" dirty="0" smtClean="0"/>
              <a:t>装饰</a:t>
            </a:r>
            <a:r>
              <a:rPr lang="zh-CN" altLang="zh-CN" sz="2800" b="1" dirty="0" smtClean="0"/>
              <a:t>自己</a:t>
            </a:r>
            <a:r>
              <a:rPr lang="zh-CN" altLang="zh-CN" sz="2800" b="1" dirty="0"/>
              <a:t>房间。</a:t>
            </a:r>
          </a:p>
        </p:txBody>
      </p:sp>
      <p:sp>
        <p:nvSpPr>
          <p:cNvPr id="8" name="矩形 7"/>
          <p:cNvSpPr/>
          <p:nvPr/>
        </p:nvSpPr>
        <p:spPr>
          <a:xfrm>
            <a:off x="638827" y="5247072"/>
            <a:ext cx="816697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/>
              <a:t> </a:t>
            </a:r>
            <a:r>
              <a:rPr lang="en-US" altLang="zh-CN" b="1" dirty="0" smtClean="0"/>
              <a:t>        </a:t>
            </a:r>
            <a:r>
              <a:rPr lang="zh-CN" altLang="zh-CN" sz="2800" b="1" dirty="0" smtClean="0"/>
              <a:t>应</a:t>
            </a:r>
            <a:r>
              <a:rPr lang="zh-CN" altLang="zh-CN" sz="2800" b="1" dirty="0"/>
              <a:t>注意仪表美（色彩搭配、发型等）、仪态美（站姿、坐姿等）、言谈举止要文明得体。</a:t>
            </a:r>
            <a:endParaRPr lang="zh-CN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719856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  <p:bldP spid="4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" y="0"/>
            <a:ext cx="9143999" cy="174879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231262" y="241290"/>
            <a:ext cx="90129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4000" b="1" dirty="0"/>
              <a:t>三、如何理解“教育效果”？如何提高教育效果？（怎么做）</a:t>
            </a:r>
            <a:endParaRPr lang="zh-CN" altLang="zh-CN" sz="4000" dirty="0"/>
          </a:p>
        </p:txBody>
      </p:sp>
      <p:grpSp>
        <p:nvGrpSpPr>
          <p:cNvPr id="23" name="组合 22"/>
          <p:cNvGrpSpPr/>
          <p:nvPr/>
        </p:nvGrpSpPr>
        <p:grpSpPr>
          <a:xfrm>
            <a:off x="2211742" y="2545090"/>
            <a:ext cx="349016" cy="469881"/>
            <a:chOff x="2099842" y="1975504"/>
            <a:chExt cx="823123" cy="831130"/>
          </a:xfrm>
          <a:solidFill>
            <a:schemeClr val="bg1"/>
          </a:solidFill>
        </p:grpSpPr>
        <p:sp>
          <p:nvSpPr>
            <p:cNvPr id="24" name="等腰三角形 23"/>
            <p:cNvSpPr/>
            <p:nvPr/>
          </p:nvSpPr>
          <p:spPr>
            <a:xfrm rot="19813541" flipH="1">
              <a:off x="2099842" y="1975504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等腰三角形 24"/>
            <p:cNvSpPr/>
            <p:nvPr/>
          </p:nvSpPr>
          <p:spPr>
            <a:xfrm rot="19813541" flipH="1">
              <a:off x="2099844" y="2420553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等腰三角形 25"/>
            <p:cNvSpPr/>
            <p:nvPr/>
          </p:nvSpPr>
          <p:spPr>
            <a:xfrm rot="19813541" flipH="1">
              <a:off x="2479441" y="2198028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F7A2-AB4B-46DB-92F9-EC6C90760ED0}" type="slidenum">
              <a:rPr lang="zh-CN" altLang="en-US" smtClean="0"/>
              <a:pPr/>
              <a:t>13</a:t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250520" y="1897279"/>
            <a:ext cx="861164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/>
              <a:t>6.</a:t>
            </a:r>
            <a:r>
              <a:rPr lang="zh-CN" altLang="zh-CN" sz="2800" b="1" dirty="0"/>
              <a:t>劳：</a:t>
            </a:r>
            <a:r>
              <a:rPr lang="en-US" altLang="zh-CN" sz="2800" b="1" dirty="0"/>
              <a:t>	</a:t>
            </a:r>
            <a:endParaRPr lang="zh-CN" altLang="zh-CN" sz="2800" dirty="0"/>
          </a:p>
          <a:p>
            <a:r>
              <a:rPr lang="en-US" altLang="zh-CN" sz="2800" b="1" dirty="0" smtClean="0"/>
              <a:t>        </a:t>
            </a:r>
            <a:r>
              <a:rPr lang="zh-CN" altLang="zh-CN" sz="2800" b="1" dirty="0" smtClean="0"/>
              <a:t>劳动</a:t>
            </a:r>
            <a:r>
              <a:rPr lang="zh-CN" altLang="zh-CN" sz="2800" b="1" dirty="0"/>
              <a:t>意识（不靠天、不靠地、自食其力、幸福是苦干出来的、统筹意识、自主意识、责任意识等、尊重外卖小哥）</a:t>
            </a:r>
            <a:endParaRPr lang="zh-CN" altLang="zh-CN" sz="2800" dirty="0"/>
          </a:p>
        </p:txBody>
      </p:sp>
      <p:sp>
        <p:nvSpPr>
          <p:cNvPr id="2" name="矩形 1"/>
          <p:cNvSpPr/>
          <p:nvPr/>
        </p:nvSpPr>
        <p:spPr>
          <a:xfrm>
            <a:off x="419622" y="4043148"/>
            <a:ext cx="839870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800" b="1" dirty="0"/>
              <a:t>劳动能力：收拾自己房间、洗自己衣服、刷碗、扫地、做饭、“今天我当家”。家庭量化考核，公示自勉、值日、公益</a:t>
            </a:r>
            <a:r>
              <a:rPr lang="zh-CN" altLang="zh-CN" sz="2800" b="1" dirty="0" smtClean="0"/>
              <a:t>活动</a:t>
            </a:r>
            <a:r>
              <a:rPr lang="zh-CN" altLang="en-US" sz="2800" b="1" dirty="0" smtClean="0"/>
              <a:t>。</a:t>
            </a:r>
            <a:endParaRPr lang="zh-CN" altLang="zh-CN" sz="2800" dirty="0"/>
          </a:p>
        </p:txBody>
      </p:sp>
    </p:spTree>
    <p:extLst>
      <p:ext uri="{BB962C8B-B14F-4D97-AF65-F5344CB8AC3E}">
        <p14:creationId xmlns:p14="http://schemas.microsoft.com/office/powerpoint/2010/main" val="2766699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" y="0"/>
            <a:ext cx="9143999" cy="174879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231262" y="241290"/>
            <a:ext cx="90129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4000" b="1" dirty="0"/>
              <a:t>三、如何理解“教育效果”？如何提高教育效果？（怎么做）</a:t>
            </a:r>
            <a:endParaRPr lang="zh-CN" altLang="zh-CN" sz="4000" dirty="0"/>
          </a:p>
        </p:txBody>
      </p:sp>
      <p:grpSp>
        <p:nvGrpSpPr>
          <p:cNvPr id="23" name="组合 22"/>
          <p:cNvGrpSpPr/>
          <p:nvPr/>
        </p:nvGrpSpPr>
        <p:grpSpPr>
          <a:xfrm>
            <a:off x="2211742" y="2545090"/>
            <a:ext cx="349016" cy="469881"/>
            <a:chOff x="2099842" y="1975504"/>
            <a:chExt cx="823123" cy="831130"/>
          </a:xfrm>
          <a:solidFill>
            <a:schemeClr val="bg1"/>
          </a:solidFill>
        </p:grpSpPr>
        <p:sp>
          <p:nvSpPr>
            <p:cNvPr id="24" name="等腰三角形 23"/>
            <p:cNvSpPr/>
            <p:nvPr/>
          </p:nvSpPr>
          <p:spPr>
            <a:xfrm rot="19813541" flipH="1">
              <a:off x="2099842" y="1975504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等腰三角形 24"/>
            <p:cNvSpPr/>
            <p:nvPr/>
          </p:nvSpPr>
          <p:spPr>
            <a:xfrm rot="19813541" flipH="1">
              <a:off x="2099844" y="2420553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等腰三角形 25"/>
            <p:cNvSpPr/>
            <p:nvPr/>
          </p:nvSpPr>
          <p:spPr>
            <a:xfrm rot="19813541" flipH="1">
              <a:off x="2479441" y="2198028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F7A2-AB4B-46DB-92F9-EC6C90760ED0}" type="slidenum">
              <a:rPr lang="zh-CN" altLang="en-US" smtClean="0"/>
              <a:pPr/>
              <a:t>14</a:t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250520" y="1897279"/>
            <a:ext cx="86116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/>
              <a:t>7</a:t>
            </a:r>
            <a:r>
              <a:rPr lang="zh-CN" altLang="zh-CN" sz="2800" b="1" dirty="0"/>
              <a:t>、扬长教育，有选择的教育：</a:t>
            </a:r>
            <a:endParaRPr lang="zh-CN" altLang="zh-CN" sz="2800" dirty="0"/>
          </a:p>
          <a:p>
            <a:r>
              <a:rPr lang="en-US" altLang="zh-CN" sz="2800" b="1" dirty="0" smtClean="0"/>
              <a:t>       </a:t>
            </a:r>
            <a:r>
              <a:rPr lang="zh-CN" altLang="zh-CN" sz="2800" b="1" dirty="0" smtClean="0"/>
              <a:t>平时</a:t>
            </a:r>
            <a:r>
              <a:rPr lang="zh-CN" altLang="zh-CN" sz="2800" b="1" dirty="0"/>
              <a:t>——发现长处、多鼓励、多表扬</a:t>
            </a:r>
            <a:endParaRPr lang="zh-CN" altLang="zh-CN" sz="2800" dirty="0"/>
          </a:p>
        </p:txBody>
      </p:sp>
      <p:sp>
        <p:nvSpPr>
          <p:cNvPr id="2" name="矩形 1"/>
          <p:cNvSpPr/>
          <p:nvPr/>
        </p:nvSpPr>
        <p:spPr>
          <a:xfrm>
            <a:off x="419622" y="3354216"/>
            <a:ext cx="839870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 smtClean="0"/>
              <a:t>        </a:t>
            </a:r>
            <a:r>
              <a:rPr lang="zh-CN" altLang="zh-CN" sz="2800" b="1" dirty="0" smtClean="0"/>
              <a:t>对</a:t>
            </a:r>
            <a:r>
              <a:rPr lang="zh-CN" altLang="zh-CN" sz="2800" b="1" dirty="0"/>
              <a:t>孩子们来说，父母的注意和赞赏是最令他们高兴的，如果你爱孩子，就适时赞赏他吧</a:t>
            </a:r>
            <a:r>
              <a:rPr lang="zh-CN" altLang="zh-CN" sz="2800" b="1" dirty="0" smtClean="0"/>
              <a:t>。</a:t>
            </a:r>
            <a:endParaRPr lang="en-US" altLang="zh-CN" sz="2800" b="1" dirty="0" smtClean="0"/>
          </a:p>
          <a:p>
            <a:pPr algn="r"/>
            <a:r>
              <a:rPr lang="zh-CN" altLang="zh-CN" sz="2800" b="1" dirty="0" smtClean="0"/>
              <a:t>——</a:t>
            </a:r>
            <a:r>
              <a:rPr lang="zh-CN" altLang="zh-CN" sz="2800" b="1" dirty="0"/>
              <a:t>卡耐基</a:t>
            </a:r>
            <a:r>
              <a:rPr lang="en-US" altLang="zh-CN" sz="2800" b="1" dirty="0"/>
              <a:t> </a:t>
            </a:r>
            <a:endParaRPr lang="zh-CN" altLang="zh-CN" sz="2800" dirty="0"/>
          </a:p>
        </p:txBody>
      </p:sp>
    </p:spTree>
    <p:extLst>
      <p:ext uri="{BB962C8B-B14F-4D97-AF65-F5344CB8AC3E}">
        <p14:creationId xmlns:p14="http://schemas.microsoft.com/office/powerpoint/2010/main" val="1740859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" y="0"/>
            <a:ext cx="9143999" cy="174879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231262" y="241290"/>
            <a:ext cx="90129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4000" b="1" dirty="0"/>
              <a:t>三、如何理解“教育效果”？如何提高教育效果？（怎么做）</a:t>
            </a:r>
            <a:endParaRPr lang="zh-CN" altLang="zh-CN" sz="4000" dirty="0"/>
          </a:p>
        </p:txBody>
      </p:sp>
      <p:grpSp>
        <p:nvGrpSpPr>
          <p:cNvPr id="23" name="组合 22"/>
          <p:cNvGrpSpPr/>
          <p:nvPr/>
        </p:nvGrpSpPr>
        <p:grpSpPr>
          <a:xfrm>
            <a:off x="2211742" y="2545090"/>
            <a:ext cx="349016" cy="469881"/>
            <a:chOff x="2099842" y="1975504"/>
            <a:chExt cx="823123" cy="831130"/>
          </a:xfrm>
          <a:solidFill>
            <a:schemeClr val="bg1"/>
          </a:solidFill>
        </p:grpSpPr>
        <p:sp>
          <p:nvSpPr>
            <p:cNvPr id="24" name="等腰三角形 23"/>
            <p:cNvSpPr/>
            <p:nvPr/>
          </p:nvSpPr>
          <p:spPr>
            <a:xfrm rot="19813541" flipH="1">
              <a:off x="2099842" y="1975504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等腰三角形 24"/>
            <p:cNvSpPr/>
            <p:nvPr/>
          </p:nvSpPr>
          <p:spPr>
            <a:xfrm rot="19813541" flipH="1">
              <a:off x="2099844" y="2420553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等腰三角形 25"/>
            <p:cNvSpPr/>
            <p:nvPr/>
          </p:nvSpPr>
          <p:spPr>
            <a:xfrm rot="19813541" flipH="1">
              <a:off x="2479441" y="2198028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F7A2-AB4B-46DB-92F9-EC6C90760ED0}" type="slidenum">
              <a:rPr lang="zh-CN" altLang="en-US" smtClean="0"/>
              <a:pPr/>
              <a:t>15</a:t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551145" y="1897279"/>
            <a:ext cx="50479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800" b="1" dirty="0"/>
              <a:t>高考——</a:t>
            </a:r>
            <a:r>
              <a:rPr lang="en-US" altLang="zh-CN" sz="2800" b="1" dirty="0" smtClean="0"/>
              <a:t>3+X</a:t>
            </a:r>
            <a:endParaRPr lang="zh-CN" altLang="zh-CN" sz="2800" dirty="0"/>
          </a:p>
        </p:txBody>
      </p:sp>
      <p:sp>
        <p:nvSpPr>
          <p:cNvPr id="2" name="矩形 1"/>
          <p:cNvSpPr/>
          <p:nvPr/>
        </p:nvSpPr>
        <p:spPr>
          <a:xfrm>
            <a:off x="557409" y="2540025"/>
            <a:ext cx="48037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800" b="1" dirty="0"/>
              <a:t>中考——三个组合</a:t>
            </a:r>
            <a:r>
              <a:rPr lang="zh-CN" altLang="zh-CN" sz="2800" b="1" dirty="0" smtClean="0"/>
              <a:t>：</a:t>
            </a:r>
            <a:endParaRPr lang="zh-CN" altLang="zh-CN" sz="2800" dirty="0"/>
          </a:p>
        </p:txBody>
      </p:sp>
      <p:sp>
        <p:nvSpPr>
          <p:cNvPr id="4" name="矩形 3"/>
          <p:cNvSpPr/>
          <p:nvPr/>
        </p:nvSpPr>
        <p:spPr>
          <a:xfrm>
            <a:off x="594986" y="3280486"/>
            <a:ext cx="64947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800" b="1" dirty="0"/>
              <a:t>全面观、合格观、选择观、扬长</a:t>
            </a:r>
            <a:r>
              <a:rPr lang="zh-CN" altLang="zh-CN" sz="2800" b="1" dirty="0" smtClean="0"/>
              <a:t>观</a:t>
            </a:r>
            <a:endParaRPr lang="zh-CN" altLang="zh-CN" sz="2800" b="1" dirty="0"/>
          </a:p>
        </p:txBody>
      </p:sp>
      <p:sp>
        <p:nvSpPr>
          <p:cNvPr id="8" name="矩形 7"/>
          <p:cNvSpPr/>
          <p:nvPr/>
        </p:nvSpPr>
        <p:spPr>
          <a:xfrm>
            <a:off x="469725" y="4195599"/>
            <a:ext cx="804797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 smtClean="0"/>
              <a:t>         </a:t>
            </a:r>
            <a:r>
              <a:rPr lang="zh-CN" altLang="zh-CN" sz="2800" b="1" dirty="0" smtClean="0"/>
              <a:t>总之</a:t>
            </a:r>
            <a:r>
              <a:rPr lang="zh-CN" altLang="zh-CN" sz="2800" b="1" dirty="0"/>
              <a:t>，“扬长</a:t>
            </a:r>
            <a:r>
              <a:rPr lang="zh-CN" altLang="zh-CN" sz="2800" b="1"/>
              <a:t>比</a:t>
            </a:r>
            <a:r>
              <a:rPr lang="zh-CN" altLang="zh-CN" sz="2800" b="1" smtClean="0"/>
              <a:t>避</a:t>
            </a:r>
            <a:r>
              <a:rPr lang="zh-CN" altLang="en-US" sz="2800" b="1" smtClean="0"/>
              <a:t>短</a:t>
            </a:r>
            <a:r>
              <a:rPr lang="zh-CN" altLang="zh-CN" sz="2800" b="1" smtClean="0"/>
              <a:t>重要</a:t>
            </a:r>
            <a:r>
              <a:rPr lang="zh-CN" altLang="zh-CN" sz="2800" b="1" dirty="0"/>
              <a:t>”，多赏识、多鼓励、多倾听、多沟通、要</a:t>
            </a:r>
            <a:r>
              <a:rPr lang="zh-CN" altLang="zh-CN" sz="2800" b="1" dirty="0" smtClean="0"/>
              <a:t>适度</a:t>
            </a:r>
            <a:r>
              <a:rPr lang="zh-CN" altLang="en-US" sz="2800" b="1" dirty="0" smtClean="0"/>
              <a:t>。</a:t>
            </a:r>
            <a:endParaRPr lang="zh-CN" altLang="zh-CN" sz="2800" b="1" dirty="0"/>
          </a:p>
        </p:txBody>
      </p:sp>
    </p:spTree>
    <p:extLst>
      <p:ext uri="{BB962C8B-B14F-4D97-AF65-F5344CB8AC3E}">
        <p14:creationId xmlns:p14="http://schemas.microsoft.com/office/powerpoint/2010/main" val="3835102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  <p:bldP spid="4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" y="0"/>
            <a:ext cx="9143999" cy="174879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231262" y="241290"/>
            <a:ext cx="90129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4000" b="1" dirty="0"/>
              <a:t>三、如何理解“教育效果”？如何提高教育效果？（怎么做）</a:t>
            </a:r>
            <a:endParaRPr lang="zh-CN" altLang="zh-CN" sz="4000" dirty="0"/>
          </a:p>
        </p:txBody>
      </p:sp>
      <p:grpSp>
        <p:nvGrpSpPr>
          <p:cNvPr id="23" name="组合 22"/>
          <p:cNvGrpSpPr/>
          <p:nvPr/>
        </p:nvGrpSpPr>
        <p:grpSpPr>
          <a:xfrm>
            <a:off x="2211742" y="2545090"/>
            <a:ext cx="349016" cy="469881"/>
            <a:chOff x="2099842" y="1975504"/>
            <a:chExt cx="823123" cy="831130"/>
          </a:xfrm>
          <a:solidFill>
            <a:schemeClr val="bg1"/>
          </a:solidFill>
        </p:grpSpPr>
        <p:sp>
          <p:nvSpPr>
            <p:cNvPr id="24" name="等腰三角形 23"/>
            <p:cNvSpPr/>
            <p:nvPr/>
          </p:nvSpPr>
          <p:spPr>
            <a:xfrm rot="19813541" flipH="1">
              <a:off x="2099842" y="1975504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等腰三角形 24"/>
            <p:cNvSpPr/>
            <p:nvPr/>
          </p:nvSpPr>
          <p:spPr>
            <a:xfrm rot="19813541" flipH="1">
              <a:off x="2099844" y="2420553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等腰三角形 25"/>
            <p:cNvSpPr/>
            <p:nvPr/>
          </p:nvSpPr>
          <p:spPr>
            <a:xfrm rot="19813541" flipH="1">
              <a:off x="2479441" y="2198028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F7A2-AB4B-46DB-92F9-EC6C90760ED0}" type="slidenum">
              <a:rPr lang="zh-CN" altLang="en-US" smtClean="0"/>
              <a:pPr/>
              <a:t>16</a:t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551145" y="1897279"/>
            <a:ext cx="50479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/>
              <a:t>8.</a:t>
            </a:r>
            <a:r>
              <a:rPr lang="zh-CN" altLang="zh-CN" sz="2800" b="1" dirty="0"/>
              <a:t>以身作则、做出表率</a:t>
            </a:r>
            <a:endParaRPr lang="zh-CN" altLang="zh-CN" sz="2800" dirty="0"/>
          </a:p>
        </p:txBody>
      </p:sp>
      <p:sp>
        <p:nvSpPr>
          <p:cNvPr id="2" name="矩形 1"/>
          <p:cNvSpPr/>
          <p:nvPr/>
        </p:nvSpPr>
        <p:spPr>
          <a:xfrm>
            <a:off x="557409" y="2540025"/>
            <a:ext cx="831101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800" b="1" dirty="0"/>
              <a:t>比喻：有证驾驶、经常保养、年审、大修。“喊破嗓子，不如做出样子”。言传身教是最好的教育。</a:t>
            </a:r>
            <a:endParaRPr lang="zh-CN" altLang="zh-CN" sz="2800" dirty="0"/>
          </a:p>
        </p:txBody>
      </p:sp>
      <p:sp>
        <p:nvSpPr>
          <p:cNvPr id="8" name="矩形 7"/>
          <p:cNvSpPr/>
          <p:nvPr/>
        </p:nvSpPr>
        <p:spPr>
          <a:xfrm>
            <a:off x="553946" y="3858715"/>
            <a:ext cx="804797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 smtClean="0"/>
              <a:t>        </a:t>
            </a:r>
            <a:r>
              <a:rPr lang="zh-CN" altLang="zh-CN" sz="2800" b="1" dirty="0" smtClean="0"/>
              <a:t>唯一</a:t>
            </a:r>
            <a:r>
              <a:rPr lang="zh-CN" altLang="zh-CN" sz="2800" b="1" dirty="0"/>
              <a:t>有说服力的教材是榜样教材。生活比学校更能提供这种教材</a:t>
            </a:r>
            <a:r>
              <a:rPr lang="zh-CN" altLang="zh-CN" sz="2800" b="1" dirty="0" smtClean="0"/>
              <a:t>。</a:t>
            </a:r>
            <a:endParaRPr lang="en-US" altLang="zh-CN" sz="2800" b="1" dirty="0" smtClean="0"/>
          </a:p>
          <a:p>
            <a:pPr algn="r"/>
            <a:r>
              <a:rPr lang="zh-CN" altLang="zh-CN" sz="2800" b="1" dirty="0" smtClean="0"/>
              <a:t>——</a:t>
            </a:r>
            <a:r>
              <a:rPr lang="zh-CN" altLang="zh-CN" sz="2800" b="1" dirty="0"/>
              <a:t>罗曼·罗兰</a:t>
            </a:r>
            <a:endParaRPr lang="zh-CN" altLang="zh-CN" sz="2800" dirty="0"/>
          </a:p>
        </p:txBody>
      </p:sp>
    </p:spTree>
    <p:extLst>
      <p:ext uri="{BB962C8B-B14F-4D97-AF65-F5344CB8AC3E}">
        <p14:creationId xmlns:p14="http://schemas.microsoft.com/office/powerpoint/2010/main" val="2019495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" y="0"/>
            <a:ext cx="9143999" cy="174879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293892" y="592019"/>
            <a:ext cx="25745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4000" b="1" dirty="0"/>
              <a:t>结束语：</a:t>
            </a:r>
            <a:endParaRPr lang="zh-CN" altLang="zh-CN" sz="4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F7A2-AB4B-46DB-92F9-EC6C90760ED0}" type="slidenum">
              <a:rPr lang="zh-CN" altLang="en-US" smtClean="0"/>
              <a:pPr/>
              <a:t>17</a:t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551145" y="1897279"/>
            <a:ext cx="50479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800" b="1" dirty="0"/>
              <a:t>小结本次交流的内容：</a:t>
            </a:r>
            <a:endParaRPr lang="zh-CN" altLang="zh-CN" sz="2800" dirty="0"/>
          </a:p>
        </p:txBody>
      </p:sp>
      <p:sp>
        <p:nvSpPr>
          <p:cNvPr id="2" name="矩形 1"/>
          <p:cNvSpPr/>
          <p:nvPr/>
        </p:nvSpPr>
        <p:spPr>
          <a:xfrm>
            <a:off x="557409" y="2828123"/>
            <a:ext cx="83110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800" b="1" dirty="0"/>
              <a:t>一、初中生的特点、初中阶段的重要</a:t>
            </a:r>
            <a:r>
              <a:rPr lang="zh-CN" altLang="zh-CN" sz="2800" b="1" dirty="0" smtClean="0"/>
              <a:t>。（</a:t>
            </a:r>
            <a:r>
              <a:rPr lang="zh-CN" altLang="zh-CN" sz="2800" b="1" dirty="0"/>
              <a:t>是什么）</a:t>
            </a:r>
            <a:endParaRPr lang="zh-CN" altLang="zh-CN" sz="2800" dirty="0"/>
          </a:p>
        </p:txBody>
      </p:sp>
      <p:sp>
        <p:nvSpPr>
          <p:cNvPr id="8" name="矩形 7"/>
          <p:cNvSpPr/>
          <p:nvPr/>
        </p:nvSpPr>
        <p:spPr>
          <a:xfrm>
            <a:off x="569933" y="4846951"/>
            <a:ext cx="804797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800" b="1" dirty="0"/>
              <a:t>三、如何理解教育效果？如何提高教育效果</a:t>
            </a:r>
            <a:r>
              <a:rPr lang="zh-CN" altLang="zh-CN" sz="2800" b="1" dirty="0" smtClean="0"/>
              <a:t>？</a:t>
            </a:r>
            <a:endParaRPr lang="en-US" altLang="zh-CN" sz="2800" b="1" dirty="0" smtClean="0"/>
          </a:p>
          <a:p>
            <a:r>
              <a:rPr lang="en-US" altLang="zh-CN" sz="2800" b="1" dirty="0"/>
              <a:t> </a:t>
            </a:r>
            <a:r>
              <a:rPr lang="en-US" altLang="zh-CN" sz="2800" b="1" dirty="0" smtClean="0"/>
              <a:t>    </a:t>
            </a:r>
            <a:r>
              <a:rPr lang="zh-CN" altLang="zh-CN" sz="2800" b="1" dirty="0" smtClean="0"/>
              <a:t>（</a:t>
            </a:r>
            <a:r>
              <a:rPr lang="zh-CN" altLang="zh-CN" sz="2800" b="1" dirty="0"/>
              <a:t>怎么做）</a:t>
            </a:r>
            <a:endParaRPr lang="zh-CN" altLang="zh-CN" sz="2800" dirty="0"/>
          </a:p>
          <a:p>
            <a:r>
              <a:rPr lang="en-US" altLang="zh-CN" sz="2800" b="1" dirty="0" smtClean="0"/>
              <a:t>        </a:t>
            </a:r>
            <a:endParaRPr lang="zh-CN" altLang="zh-CN" sz="2800" dirty="0"/>
          </a:p>
        </p:txBody>
      </p:sp>
      <p:sp>
        <p:nvSpPr>
          <p:cNvPr id="12" name="矩形 11"/>
          <p:cNvSpPr/>
          <p:nvPr/>
        </p:nvSpPr>
        <p:spPr>
          <a:xfrm>
            <a:off x="557409" y="3758012"/>
            <a:ext cx="831101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800" b="1" dirty="0"/>
              <a:t>二、家庭教育的重要性</a:t>
            </a:r>
            <a:r>
              <a:rPr lang="zh-CN" altLang="zh-CN" sz="2800" b="1" dirty="0" smtClean="0"/>
              <a:t>。</a:t>
            </a:r>
            <a:endParaRPr lang="en-US" altLang="zh-CN" sz="2800" b="1" dirty="0" smtClean="0"/>
          </a:p>
          <a:p>
            <a:r>
              <a:rPr lang="en-US" altLang="zh-CN" sz="2800" b="1" dirty="0"/>
              <a:t> </a:t>
            </a:r>
            <a:r>
              <a:rPr lang="en-US" altLang="zh-CN" sz="2800" b="1" dirty="0" smtClean="0"/>
              <a:t>     </a:t>
            </a:r>
            <a:r>
              <a:rPr lang="zh-CN" altLang="zh-CN" sz="2800" b="1" dirty="0" smtClean="0"/>
              <a:t>（</a:t>
            </a:r>
            <a:r>
              <a:rPr lang="zh-CN" altLang="zh-CN" sz="2800" b="1" dirty="0"/>
              <a:t>为什么）</a:t>
            </a:r>
            <a:endParaRPr lang="zh-CN" altLang="zh-CN" sz="2800" dirty="0"/>
          </a:p>
        </p:txBody>
      </p:sp>
    </p:spTree>
    <p:extLst>
      <p:ext uri="{BB962C8B-B14F-4D97-AF65-F5344CB8AC3E}">
        <p14:creationId xmlns:p14="http://schemas.microsoft.com/office/powerpoint/2010/main" val="3710810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  <p:bldP spid="8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22"/>
          <p:cNvSpPr txBox="1"/>
          <p:nvPr/>
        </p:nvSpPr>
        <p:spPr>
          <a:xfrm>
            <a:off x="912112" y="2442361"/>
            <a:ext cx="74302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zh-CN" sz="4800" b="1" dirty="0">
                <a:solidFill>
                  <a:srgbClr val="0070C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身体健康、精神愉快</a:t>
            </a:r>
            <a:r>
              <a:rPr lang="zh-CN" altLang="zh-CN" sz="4800" b="1" dirty="0" smtClean="0">
                <a:solidFill>
                  <a:srgbClr val="0070C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、</a:t>
            </a:r>
            <a:endParaRPr lang="en-US" altLang="zh-CN" sz="4800" b="1" dirty="0" smtClean="0">
              <a:solidFill>
                <a:srgbClr val="0070C0"/>
              </a:solidFill>
              <a:latin typeface="华文隶书" panose="02010800040101010101" pitchFamily="2" charset="-122"/>
              <a:ea typeface="华文隶书" panose="02010800040101010101" pitchFamily="2" charset="-122"/>
            </a:endParaRPr>
          </a:p>
          <a:p>
            <a:pPr algn="dist"/>
            <a:r>
              <a:rPr lang="zh-CN" altLang="zh-CN" sz="4800" b="1" dirty="0" smtClean="0">
                <a:solidFill>
                  <a:srgbClr val="0070C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家庭</a:t>
            </a:r>
            <a:r>
              <a:rPr lang="zh-CN" altLang="zh-CN" sz="4800" b="1" dirty="0">
                <a:solidFill>
                  <a:srgbClr val="0070C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和睦、阖家幸福。</a:t>
            </a:r>
            <a:endParaRPr lang="en-US" altLang="zh-CN" sz="4800" b="1" kern="0" spc="100" dirty="0" smtClean="0">
              <a:solidFill>
                <a:srgbClr val="0070C0"/>
              </a:solidFill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  <p:sp>
        <p:nvSpPr>
          <p:cNvPr id="39" name="Rectangle 2"/>
          <p:cNvSpPr>
            <a:spLocks noChangeArrowheads="1"/>
          </p:cNvSpPr>
          <p:nvPr/>
        </p:nvSpPr>
        <p:spPr bwMode="auto">
          <a:xfrm>
            <a:off x="0" y="5398718"/>
            <a:ext cx="9144000" cy="1459283"/>
          </a:xfrm>
          <a:prstGeom prst="rect">
            <a:avLst/>
          </a:prstGeom>
          <a:solidFill>
            <a:srgbClr val="008000">
              <a:alpha val="8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solidFill>
                <a:schemeClr val="bg2"/>
              </a:solidFill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F7A2-AB4B-46DB-92F9-EC6C90760ED0}" type="slidenum">
              <a:rPr lang="zh-CN" altLang="en-US" smtClean="0"/>
              <a:pPr/>
              <a:t>18</a:t>
            </a:fld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383200" y="959900"/>
            <a:ext cx="527740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dist"/>
            <a:r>
              <a:rPr lang="zh-CN" altLang="zh-CN" sz="4400" b="1" dirty="0">
                <a:solidFill>
                  <a:srgbClr val="FF0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最后衷心祝愿各位：</a:t>
            </a:r>
            <a:endParaRPr lang="zh-CN" altLang="en-US" sz="4400" b="1" kern="0" spc="100" dirty="0">
              <a:solidFill>
                <a:srgbClr val="FF0000"/>
              </a:solidFill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42415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" y="0"/>
            <a:ext cx="9143999" cy="174879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331470" y="429181"/>
            <a:ext cx="71551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4400" b="1" dirty="0"/>
              <a:t>提纲：</a:t>
            </a:r>
            <a:endParaRPr lang="zh-CN" altLang="zh-CN" sz="4400" b="1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28919" y="2384199"/>
            <a:ext cx="826389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3200" b="1" dirty="0"/>
              <a:t>一、初中生的特点、初中阶段的重要</a:t>
            </a:r>
            <a:r>
              <a:rPr lang="zh-CN" altLang="zh-CN" sz="3200" b="1" dirty="0" smtClean="0"/>
              <a:t>。</a:t>
            </a:r>
            <a:endParaRPr lang="en-US" altLang="zh-CN" sz="3200" b="1" dirty="0" smtClean="0"/>
          </a:p>
          <a:p>
            <a:r>
              <a:rPr lang="en-US" altLang="zh-CN" sz="3200" b="1" dirty="0"/>
              <a:t> </a:t>
            </a:r>
            <a:r>
              <a:rPr lang="en-US" altLang="zh-CN" sz="3200" b="1" dirty="0" smtClean="0"/>
              <a:t>     </a:t>
            </a:r>
            <a:r>
              <a:rPr lang="zh-CN" altLang="zh-CN" sz="3200" b="1" dirty="0" smtClean="0"/>
              <a:t>（</a:t>
            </a:r>
            <a:r>
              <a:rPr lang="zh-CN" altLang="zh-CN" sz="3200" b="1" dirty="0"/>
              <a:t>是什么</a:t>
            </a:r>
            <a:r>
              <a:rPr lang="zh-CN" altLang="zh-CN" sz="3200" b="1" dirty="0" smtClean="0"/>
              <a:t>）</a:t>
            </a:r>
            <a:endParaRPr lang="zh-CN" altLang="zh-CN" sz="32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F7A2-AB4B-46DB-92F9-EC6C90760ED0}" type="slidenum">
              <a:rPr lang="zh-CN" altLang="en-US" smtClean="0"/>
              <a:pPr/>
              <a:t>2</a:t>
            </a:fld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445167" y="3619581"/>
            <a:ext cx="770021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zh-CN" sz="3200" b="1" dirty="0">
                <a:solidFill>
                  <a:prstClr val="black"/>
                </a:solidFill>
              </a:rPr>
              <a:t>二、家庭教育的重要性。</a:t>
            </a:r>
            <a:endParaRPr lang="en-US" altLang="zh-CN" sz="3200" b="1" dirty="0">
              <a:solidFill>
                <a:prstClr val="black"/>
              </a:solidFill>
            </a:endParaRPr>
          </a:p>
          <a:p>
            <a:pPr lvl="0"/>
            <a:r>
              <a:rPr lang="en-US" altLang="zh-CN" sz="3200" b="1" dirty="0">
                <a:solidFill>
                  <a:prstClr val="black"/>
                </a:solidFill>
              </a:rPr>
              <a:t>     </a:t>
            </a:r>
            <a:r>
              <a:rPr lang="zh-CN" altLang="zh-CN" sz="3200" b="1" dirty="0">
                <a:solidFill>
                  <a:prstClr val="black"/>
                </a:solidFill>
              </a:rPr>
              <a:t>（为什么</a:t>
            </a:r>
            <a:r>
              <a:rPr lang="zh-CN" altLang="zh-CN" sz="3200" b="1" dirty="0" smtClean="0">
                <a:solidFill>
                  <a:prstClr val="black"/>
                </a:solidFill>
              </a:rPr>
              <a:t>）</a:t>
            </a:r>
            <a:endParaRPr lang="zh-CN" altLang="zh-CN" sz="3200" dirty="0">
              <a:solidFill>
                <a:prstClr val="black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481262" y="4930170"/>
            <a:ext cx="830179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zh-CN" sz="3200" b="1" dirty="0">
                <a:solidFill>
                  <a:prstClr val="black"/>
                </a:solidFill>
              </a:rPr>
              <a:t>三、如何理解教育效果？如何提高教育效果？</a:t>
            </a:r>
            <a:r>
              <a:rPr lang="en-US" altLang="zh-CN" sz="3200" b="1" dirty="0">
                <a:solidFill>
                  <a:prstClr val="black"/>
                </a:solidFill>
              </a:rPr>
              <a:t>     </a:t>
            </a:r>
          </a:p>
          <a:p>
            <a:pPr lvl="0"/>
            <a:r>
              <a:rPr lang="en-US" altLang="zh-CN" sz="3200" b="1" dirty="0">
                <a:solidFill>
                  <a:prstClr val="black"/>
                </a:solidFill>
              </a:rPr>
              <a:t>     </a:t>
            </a:r>
            <a:r>
              <a:rPr lang="zh-CN" altLang="zh-CN" sz="3200" b="1" dirty="0">
                <a:solidFill>
                  <a:prstClr val="black"/>
                </a:solidFill>
              </a:rPr>
              <a:t>（怎么做）</a:t>
            </a:r>
          </a:p>
        </p:txBody>
      </p:sp>
    </p:spTree>
    <p:extLst>
      <p:ext uri="{BB962C8B-B14F-4D97-AF65-F5344CB8AC3E}">
        <p14:creationId xmlns:p14="http://schemas.microsoft.com/office/powerpoint/2010/main" val="3784632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" y="0"/>
            <a:ext cx="9143999" cy="174879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231262" y="241290"/>
            <a:ext cx="90129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4000" b="1" dirty="0"/>
              <a:t>一、初中生的特点、初中阶段的重要</a:t>
            </a:r>
            <a:r>
              <a:rPr lang="zh-CN" altLang="zh-CN" sz="4000" b="1" dirty="0" smtClean="0"/>
              <a:t>。</a:t>
            </a:r>
            <a:r>
              <a:rPr lang="en-US" altLang="zh-CN" sz="4000" b="1" dirty="0" smtClean="0"/>
              <a:t>     </a:t>
            </a:r>
          </a:p>
          <a:p>
            <a:r>
              <a:rPr lang="en-US" altLang="zh-CN" sz="4000" b="1" dirty="0"/>
              <a:t> </a:t>
            </a:r>
            <a:r>
              <a:rPr lang="en-US" altLang="zh-CN" sz="4000" b="1" dirty="0" smtClean="0"/>
              <a:t>     </a:t>
            </a:r>
            <a:r>
              <a:rPr lang="zh-CN" altLang="zh-CN" sz="4000" b="1" dirty="0" smtClean="0"/>
              <a:t>（</a:t>
            </a:r>
            <a:r>
              <a:rPr lang="zh-CN" altLang="zh-CN" sz="4000" b="1" dirty="0"/>
              <a:t>是什么）</a:t>
            </a:r>
            <a:endParaRPr lang="zh-CN" altLang="zh-CN" sz="4000" dirty="0"/>
          </a:p>
        </p:txBody>
      </p:sp>
      <p:grpSp>
        <p:nvGrpSpPr>
          <p:cNvPr id="23" name="组合 22"/>
          <p:cNvGrpSpPr/>
          <p:nvPr/>
        </p:nvGrpSpPr>
        <p:grpSpPr>
          <a:xfrm>
            <a:off x="2211742" y="2545090"/>
            <a:ext cx="349016" cy="469881"/>
            <a:chOff x="2099842" y="1975504"/>
            <a:chExt cx="823123" cy="831130"/>
          </a:xfrm>
          <a:solidFill>
            <a:schemeClr val="bg1"/>
          </a:solidFill>
        </p:grpSpPr>
        <p:sp>
          <p:nvSpPr>
            <p:cNvPr id="24" name="等腰三角形 23"/>
            <p:cNvSpPr/>
            <p:nvPr/>
          </p:nvSpPr>
          <p:spPr>
            <a:xfrm rot="19813541" flipH="1">
              <a:off x="2099842" y="1975504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等腰三角形 24"/>
            <p:cNvSpPr/>
            <p:nvPr/>
          </p:nvSpPr>
          <p:spPr>
            <a:xfrm rot="19813541" flipH="1">
              <a:off x="2099844" y="2420553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等腰三角形 25"/>
            <p:cNvSpPr/>
            <p:nvPr/>
          </p:nvSpPr>
          <p:spPr>
            <a:xfrm rot="19813541" flipH="1">
              <a:off x="2479441" y="2198028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矩形 1"/>
          <p:cNvSpPr/>
          <p:nvPr/>
        </p:nvSpPr>
        <p:spPr>
          <a:xfrm>
            <a:off x="30062" y="2033470"/>
            <a:ext cx="911393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3200" b="1" dirty="0" smtClean="0">
                <a:solidFill>
                  <a:srgbClr val="0070C0"/>
                </a:solidFill>
              </a:rPr>
              <a:t>（</a:t>
            </a:r>
            <a:r>
              <a:rPr lang="zh-CN" altLang="zh-CN" sz="3200" b="1" dirty="0">
                <a:solidFill>
                  <a:srgbClr val="0070C0"/>
                </a:solidFill>
              </a:rPr>
              <a:t>一）初中生的特点：</a:t>
            </a:r>
          </a:p>
          <a:p>
            <a:r>
              <a:rPr lang="en-US" altLang="zh-CN" sz="3200" b="1" dirty="0" smtClean="0"/>
              <a:t>           </a:t>
            </a:r>
            <a:r>
              <a:rPr lang="zh-CN" altLang="zh-CN" sz="3200" b="1" dirty="0" smtClean="0"/>
              <a:t>生理</a:t>
            </a:r>
            <a:r>
              <a:rPr lang="zh-CN" altLang="zh-CN" sz="3200" b="1" dirty="0"/>
              <a:t>急剧变化，但心智不成熟，易冲动、易逆反</a:t>
            </a:r>
            <a:r>
              <a:rPr lang="zh-CN" altLang="zh-CN" sz="3200" b="1" dirty="0" smtClean="0"/>
              <a:t>。</a:t>
            </a:r>
            <a:r>
              <a:rPr lang="zh-CN" altLang="zh-CN" sz="2800" b="1" u="sng" dirty="0" smtClean="0">
                <a:solidFill>
                  <a:srgbClr val="C00000"/>
                </a:solidFill>
              </a:rPr>
              <a:t>举例</a:t>
            </a:r>
            <a:r>
              <a:rPr lang="zh-CN" altLang="zh-CN" sz="2800" b="1" u="sng" dirty="0">
                <a:solidFill>
                  <a:srgbClr val="C00000"/>
                </a:solidFill>
              </a:rPr>
              <a:t>：自己女儿：关门不见父母、男女交往过密</a:t>
            </a:r>
            <a:r>
              <a:rPr lang="zh-CN" altLang="zh-CN" sz="2800" b="1" u="sng" dirty="0" smtClean="0">
                <a:solidFill>
                  <a:srgbClr val="C00000"/>
                </a:solidFill>
              </a:rPr>
              <a:t>。</a:t>
            </a:r>
            <a:endParaRPr lang="zh-CN" altLang="zh-CN" sz="2800" u="sng" dirty="0">
              <a:solidFill>
                <a:srgbClr val="C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F7A2-AB4B-46DB-92F9-EC6C90760ED0}" type="slidenum">
              <a:rPr lang="zh-CN" altLang="en-US" smtClean="0"/>
              <a:pPr/>
              <a:t>3</a:t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12526" y="3838813"/>
            <a:ext cx="86116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zh-CN" sz="3200" b="1" dirty="0">
                <a:solidFill>
                  <a:srgbClr val="0070C0"/>
                </a:solidFill>
              </a:rPr>
              <a:t>（二）初中阶段的重要：</a:t>
            </a:r>
          </a:p>
          <a:p>
            <a:pPr lvl="0"/>
            <a:r>
              <a:rPr lang="en-US" altLang="zh-CN" sz="3200" b="1" dirty="0">
                <a:solidFill>
                  <a:prstClr val="black"/>
                </a:solidFill>
              </a:rPr>
              <a:t>             </a:t>
            </a:r>
            <a:r>
              <a:rPr lang="zh-CN" altLang="zh-CN" sz="3200" b="1" dirty="0">
                <a:solidFill>
                  <a:prstClr val="black"/>
                </a:solidFill>
              </a:rPr>
              <a:t>承上启下的关键期</a:t>
            </a:r>
            <a:r>
              <a:rPr lang="zh-CN" altLang="zh-CN" sz="3200" b="1" dirty="0" smtClean="0">
                <a:solidFill>
                  <a:prstClr val="black"/>
                </a:solidFill>
              </a:rPr>
              <a:t>。</a:t>
            </a:r>
            <a:endParaRPr lang="zh-CN" altLang="zh-CN" sz="3200" dirty="0">
              <a:solidFill>
                <a:prstClr val="black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324854" y="4814319"/>
            <a:ext cx="868679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>
                <a:solidFill>
                  <a:prstClr val="black"/>
                </a:solidFill>
              </a:rPr>
              <a:t> </a:t>
            </a:r>
            <a:r>
              <a:rPr lang="en-US" altLang="zh-CN" b="1" dirty="0" smtClean="0">
                <a:solidFill>
                  <a:prstClr val="black"/>
                </a:solidFill>
              </a:rPr>
              <a:t>     </a:t>
            </a:r>
            <a:r>
              <a:rPr lang="zh-CN" altLang="zh-CN" sz="3200" b="1" dirty="0" smtClean="0"/>
              <a:t>“</a:t>
            </a:r>
            <a:r>
              <a:rPr lang="zh-CN" altLang="zh-CN" sz="3200" b="1" dirty="0"/>
              <a:t>人生道路虽然漫长，但紧要处只有几步，特别是在</a:t>
            </a:r>
            <a:r>
              <a:rPr lang="zh-CN" altLang="zh-CN" sz="3200" b="1" dirty="0" smtClean="0"/>
              <a:t>人年</a:t>
            </a:r>
            <a:r>
              <a:rPr lang="zh-CN" altLang="en-US" sz="3200" b="1" dirty="0" smtClean="0"/>
              <a:t>轻</a:t>
            </a:r>
            <a:r>
              <a:rPr lang="zh-CN" altLang="zh-CN" sz="3200" b="1" dirty="0" smtClean="0"/>
              <a:t>的</a:t>
            </a:r>
            <a:r>
              <a:rPr lang="zh-CN" altLang="zh-CN" sz="3200" b="1" dirty="0"/>
              <a:t>时候。”</a:t>
            </a:r>
            <a:endParaRPr lang="en-US" altLang="zh-CN" sz="3200" b="1" dirty="0"/>
          </a:p>
          <a:p>
            <a:pPr algn="r"/>
            <a:r>
              <a:rPr lang="zh-CN" altLang="zh-CN" sz="3200" b="1" dirty="0"/>
              <a:t>——作家柳青</a:t>
            </a:r>
            <a:endParaRPr lang="zh-CN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874778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" y="0"/>
            <a:ext cx="9143999" cy="174879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231262" y="241290"/>
            <a:ext cx="90129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4000" b="1" dirty="0"/>
              <a:t>二、家庭教育的重要性</a:t>
            </a:r>
            <a:r>
              <a:rPr lang="zh-CN" altLang="zh-CN" sz="4000" b="1" dirty="0" smtClean="0"/>
              <a:t>：</a:t>
            </a:r>
            <a:endParaRPr lang="en-US" altLang="zh-CN" sz="4000" b="1" dirty="0" smtClean="0"/>
          </a:p>
          <a:p>
            <a:r>
              <a:rPr lang="en-US" altLang="zh-CN" sz="4000" b="1" dirty="0"/>
              <a:t> </a:t>
            </a:r>
            <a:r>
              <a:rPr lang="en-US" altLang="zh-CN" sz="4000" b="1" dirty="0" smtClean="0"/>
              <a:t>     </a:t>
            </a:r>
            <a:r>
              <a:rPr lang="zh-CN" altLang="zh-CN" sz="4000" b="1" dirty="0" smtClean="0"/>
              <a:t>（</a:t>
            </a:r>
            <a:r>
              <a:rPr lang="zh-CN" altLang="zh-CN" sz="4000" b="1" dirty="0"/>
              <a:t>为什么）</a:t>
            </a:r>
            <a:endParaRPr lang="zh-CN" altLang="zh-CN" sz="4000" dirty="0"/>
          </a:p>
        </p:txBody>
      </p:sp>
      <p:grpSp>
        <p:nvGrpSpPr>
          <p:cNvPr id="23" name="组合 22"/>
          <p:cNvGrpSpPr/>
          <p:nvPr/>
        </p:nvGrpSpPr>
        <p:grpSpPr>
          <a:xfrm>
            <a:off x="2211742" y="2545090"/>
            <a:ext cx="349016" cy="469881"/>
            <a:chOff x="2099842" y="1975504"/>
            <a:chExt cx="823123" cy="831130"/>
          </a:xfrm>
          <a:solidFill>
            <a:schemeClr val="bg1"/>
          </a:solidFill>
        </p:grpSpPr>
        <p:sp>
          <p:nvSpPr>
            <p:cNvPr id="24" name="等腰三角形 23"/>
            <p:cNvSpPr/>
            <p:nvPr/>
          </p:nvSpPr>
          <p:spPr>
            <a:xfrm rot="19813541" flipH="1">
              <a:off x="2099842" y="1975504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等腰三角形 24"/>
            <p:cNvSpPr/>
            <p:nvPr/>
          </p:nvSpPr>
          <p:spPr>
            <a:xfrm rot="19813541" flipH="1">
              <a:off x="2099844" y="2420553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等腰三角形 25"/>
            <p:cNvSpPr/>
            <p:nvPr/>
          </p:nvSpPr>
          <p:spPr>
            <a:xfrm rot="19813541" flipH="1">
              <a:off x="2479441" y="2198028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矩形 1"/>
          <p:cNvSpPr/>
          <p:nvPr/>
        </p:nvSpPr>
        <p:spPr>
          <a:xfrm>
            <a:off x="380792" y="2033470"/>
            <a:ext cx="846258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 dirty="0"/>
              <a:t>1.</a:t>
            </a:r>
            <a:r>
              <a:rPr lang="zh-CN" altLang="zh-CN" sz="3200" b="1" dirty="0"/>
              <a:t>家庭、学校、社会三位一体，互相配合，但家庭教育最重要、最关键</a:t>
            </a:r>
            <a:r>
              <a:rPr lang="zh-CN" altLang="zh-CN" sz="3200" b="1" dirty="0" smtClean="0"/>
              <a:t>。</a:t>
            </a:r>
            <a:endParaRPr lang="zh-CN" altLang="zh-CN" sz="32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F7A2-AB4B-46DB-92F9-EC6C90760ED0}" type="slidenum">
              <a:rPr lang="zh-CN" altLang="en-US" smtClean="0"/>
              <a:pPr/>
              <a:t>4</a:t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338203" y="4252172"/>
            <a:ext cx="86116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 dirty="0" smtClean="0"/>
              <a:t>         </a:t>
            </a:r>
            <a:r>
              <a:rPr lang="zh-CN" altLang="zh-CN" sz="3200" b="1" dirty="0" smtClean="0"/>
              <a:t>家庭</a:t>
            </a:r>
            <a:r>
              <a:rPr lang="zh-CN" altLang="zh-CN" sz="3200" b="1" dirty="0"/>
              <a:t>是孩子习惯养成、性格形成、非智力因素培养的关键场所、社会化的第一步、是“起跑线”。</a:t>
            </a:r>
            <a:endParaRPr lang="zh-CN" altLang="zh-CN" sz="2800" u="sng" dirty="0">
              <a:solidFill>
                <a:srgbClr val="C0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1147723" y="3362081"/>
            <a:ext cx="38924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zh-CN" sz="3200" b="1" dirty="0">
                <a:solidFill>
                  <a:srgbClr val="C00000"/>
                </a:solidFill>
              </a:rPr>
              <a:t>父母是第一任教师。</a:t>
            </a:r>
            <a:endParaRPr lang="zh-CN" altLang="zh-CN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167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" y="0"/>
            <a:ext cx="9143999" cy="174879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231262" y="241290"/>
            <a:ext cx="90129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4000" b="1" dirty="0"/>
              <a:t>二、家庭教育的重要性</a:t>
            </a:r>
            <a:r>
              <a:rPr lang="zh-CN" altLang="zh-CN" sz="4000" b="1" dirty="0" smtClean="0"/>
              <a:t>：</a:t>
            </a:r>
            <a:endParaRPr lang="en-US" altLang="zh-CN" sz="4000" b="1" dirty="0" smtClean="0"/>
          </a:p>
          <a:p>
            <a:r>
              <a:rPr lang="en-US" altLang="zh-CN" sz="4000" b="1" dirty="0"/>
              <a:t> </a:t>
            </a:r>
            <a:r>
              <a:rPr lang="en-US" altLang="zh-CN" sz="4000" b="1" dirty="0" smtClean="0"/>
              <a:t>     </a:t>
            </a:r>
            <a:r>
              <a:rPr lang="zh-CN" altLang="zh-CN" sz="4000" b="1" dirty="0" smtClean="0"/>
              <a:t>（</a:t>
            </a:r>
            <a:r>
              <a:rPr lang="zh-CN" altLang="zh-CN" sz="4000" b="1" dirty="0"/>
              <a:t>为什么）</a:t>
            </a:r>
            <a:endParaRPr lang="zh-CN" altLang="zh-CN" sz="4000" dirty="0"/>
          </a:p>
        </p:txBody>
      </p:sp>
      <p:grpSp>
        <p:nvGrpSpPr>
          <p:cNvPr id="23" name="组合 22"/>
          <p:cNvGrpSpPr/>
          <p:nvPr/>
        </p:nvGrpSpPr>
        <p:grpSpPr>
          <a:xfrm>
            <a:off x="2211742" y="2545090"/>
            <a:ext cx="349016" cy="469881"/>
            <a:chOff x="2099842" y="1975504"/>
            <a:chExt cx="823123" cy="831130"/>
          </a:xfrm>
          <a:solidFill>
            <a:schemeClr val="bg1"/>
          </a:solidFill>
        </p:grpSpPr>
        <p:sp>
          <p:nvSpPr>
            <p:cNvPr id="24" name="等腰三角形 23"/>
            <p:cNvSpPr/>
            <p:nvPr/>
          </p:nvSpPr>
          <p:spPr>
            <a:xfrm rot="19813541" flipH="1">
              <a:off x="2099842" y="1975504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等腰三角形 24"/>
            <p:cNvSpPr/>
            <p:nvPr/>
          </p:nvSpPr>
          <p:spPr>
            <a:xfrm rot="19813541" flipH="1">
              <a:off x="2099844" y="2420553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等腰三角形 25"/>
            <p:cNvSpPr/>
            <p:nvPr/>
          </p:nvSpPr>
          <p:spPr>
            <a:xfrm rot="19813541" flipH="1">
              <a:off x="2479441" y="2198028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矩形 1"/>
          <p:cNvSpPr/>
          <p:nvPr/>
        </p:nvSpPr>
        <p:spPr>
          <a:xfrm>
            <a:off x="380792" y="2033470"/>
            <a:ext cx="846258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 dirty="0"/>
              <a:t>2.</a:t>
            </a:r>
            <a:r>
              <a:rPr lang="zh-CN" altLang="zh-CN" sz="3200" b="1" dirty="0"/>
              <a:t>不管是伟人、名人还是普通人，成长经历无不证明，家庭教育重要性。</a:t>
            </a:r>
            <a:r>
              <a:rPr lang="en-US" altLang="zh-CN" sz="3200" b="1" dirty="0"/>
              <a:t>  </a:t>
            </a:r>
            <a:endParaRPr lang="zh-CN" altLang="zh-CN" sz="32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F7A2-AB4B-46DB-92F9-EC6C90760ED0}" type="slidenum">
              <a:rPr lang="zh-CN" altLang="en-US" smtClean="0"/>
              <a:pPr/>
              <a:t>5</a:t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275572" y="3362824"/>
            <a:ext cx="861164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 dirty="0" smtClean="0">
                <a:solidFill>
                  <a:srgbClr val="C00000"/>
                </a:solidFill>
              </a:rPr>
              <a:t>         例如：爱迪生</a:t>
            </a:r>
            <a:endParaRPr lang="en-US" altLang="zh-CN" sz="3200" b="1" dirty="0" smtClean="0">
              <a:solidFill>
                <a:srgbClr val="C00000"/>
              </a:solidFill>
            </a:endParaRPr>
          </a:p>
          <a:p>
            <a:r>
              <a:rPr lang="en-US" altLang="zh-CN" sz="3200" b="1" dirty="0"/>
              <a:t> </a:t>
            </a:r>
            <a:r>
              <a:rPr lang="en-US" altLang="zh-CN" sz="3200" b="1" dirty="0" smtClean="0"/>
              <a:t>        </a:t>
            </a:r>
            <a:r>
              <a:rPr lang="zh-CN" altLang="zh-CN" sz="3200" b="1" dirty="0" smtClean="0"/>
              <a:t>我</a:t>
            </a:r>
            <a:r>
              <a:rPr lang="zh-CN" altLang="zh-CN" sz="3200" b="1" dirty="0"/>
              <a:t>一向认为儿童的潜能是不可限量的，只要有适当的刺激，他们就能有令人刮目相看的表现。——爱迪生 </a:t>
            </a:r>
            <a:endParaRPr lang="zh-CN" altLang="zh-CN" sz="3200" dirty="0"/>
          </a:p>
        </p:txBody>
      </p:sp>
      <p:sp>
        <p:nvSpPr>
          <p:cNvPr id="8" name="矩形 7"/>
          <p:cNvSpPr/>
          <p:nvPr/>
        </p:nvSpPr>
        <p:spPr>
          <a:xfrm>
            <a:off x="1222879" y="5516558"/>
            <a:ext cx="26164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3200" b="1" dirty="0">
                <a:solidFill>
                  <a:srgbClr val="C00000"/>
                </a:solidFill>
              </a:rPr>
              <a:t>李嘉诚</a:t>
            </a:r>
            <a:r>
              <a:rPr lang="en-US" altLang="zh-CN" sz="3200" b="1" dirty="0">
                <a:solidFill>
                  <a:srgbClr val="C00000"/>
                </a:solidFill>
              </a:rPr>
              <a:t>    </a:t>
            </a:r>
            <a:r>
              <a:rPr lang="zh-CN" altLang="zh-CN" sz="3200" b="1" dirty="0">
                <a:solidFill>
                  <a:srgbClr val="C00000"/>
                </a:solidFill>
              </a:rPr>
              <a:t>本人</a:t>
            </a:r>
            <a:endParaRPr lang="zh-CN" altLang="zh-CN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754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" y="0"/>
            <a:ext cx="9143999" cy="174879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231262" y="241290"/>
            <a:ext cx="90129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4000" b="1" dirty="0"/>
              <a:t>二、家庭教育的重要性</a:t>
            </a:r>
            <a:r>
              <a:rPr lang="zh-CN" altLang="zh-CN" sz="4000" b="1" dirty="0" smtClean="0"/>
              <a:t>：</a:t>
            </a:r>
            <a:endParaRPr lang="en-US" altLang="zh-CN" sz="4000" b="1" dirty="0" smtClean="0"/>
          </a:p>
          <a:p>
            <a:r>
              <a:rPr lang="en-US" altLang="zh-CN" sz="4000" b="1" dirty="0"/>
              <a:t> </a:t>
            </a:r>
            <a:r>
              <a:rPr lang="en-US" altLang="zh-CN" sz="4000" b="1" dirty="0" smtClean="0"/>
              <a:t>     </a:t>
            </a:r>
            <a:r>
              <a:rPr lang="zh-CN" altLang="zh-CN" sz="4000" b="1" dirty="0" smtClean="0"/>
              <a:t>（</a:t>
            </a:r>
            <a:r>
              <a:rPr lang="zh-CN" altLang="zh-CN" sz="4000" b="1" dirty="0"/>
              <a:t>为什么）</a:t>
            </a:r>
            <a:endParaRPr lang="zh-CN" altLang="zh-CN" sz="4000" dirty="0"/>
          </a:p>
        </p:txBody>
      </p:sp>
      <p:grpSp>
        <p:nvGrpSpPr>
          <p:cNvPr id="23" name="组合 22"/>
          <p:cNvGrpSpPr/>
          <p:nvPr/>
        </p:nvGrpSpPr>
        <p:grpSpPr>
          <a:xfrm>
            <a:off x="2211742" y="2545090"/>
            <a:ext cx="349016" cy="469881"/>
            <a:chOff x="2099842" y="1975504"/>
            <a:chExt cx="823123" cy="831130"/>
          </a:xfrm>
          <a:solidFill>
            <a:schemeClr val="bg1"/>
          </a:solidFill>
        </p:grpSpPr>
        <p:sp>
          <p:nvSpPr>
            <p:cNvPr id="24" name="等腰三角形 23"/>
            <p:cNvSpPr/>
            <p:nvPr/>
          </p:nvSpPr>
          <p:spPr>
            <a:xfrm rot="19813541" flipH="1">
              <a:off x="2099842" y="1975504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等腰三角形 24"/>
            <p:cNvSpPr/>
            <p:nvPr/>
          </p:nvSpPr>
          <p:spPr>
            <a:xfrm rot="19813541" flipH="1">
              <a:off x="2099844" y="2420553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等腰三角形 25"/>
            <p:cNvSpPr/>
            <p:nvPr/>
          </p:nvSpPr>
          <p:spPr>
            <a:xfrm rot="19813541" flipH="1">
              <a:off x="2479441" y="2198028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矩形 1"/>
          <p:cNvSpPr/>
          <p:nvPr/>
        </p:nvSpPr>
        <p:spPr>
          <a:xfrm>
            <a:off x="380792" y="2033470"/>
            <a:ext cx="846258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 dirty="0"/>
              <a:t>3. </a:t>
            </a:r>
            <a:r>
              <a:rPr lang="zh-CN" altLang="zh-CN" sz="3200" b="1" dirty="0"/>
              <a:t>美国著名儿童心理学家吉诺特在《父母与子女》中的一段话送给每一位父母</a:t>
            </a:r>
            <a:endParaRPr lang="zh-CN" altLang="zh-CN" sz="32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F7A2-AB4B-46DB-92F9-EC6C90760ED0}" type="slidenum">
              <a:rPr lang="zh-CN" altLang="en-US" smtClean="0"/>
              <a:pPr/>
              <a:t>6</a:t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137787" y="3275142"/>
            <a:ext cx="9006213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300" b="1" dirty="0" smtClean="0"/>
              <a:t>在</a:t>
            </a:r>
            <a:r>
              <a:rPr lang="zh-CN" altLang="zh-CN" sz="2300" b="1" dirty="0"/>
              <a:t>批评中长大的孩子，学会谴责；在敌对中长大的孩子，常怀敌意</a:t>
            </a:r>
            <a:r>
              <a:rPr lang="zh-CN" altLang="zh-CN" sz="2300" b="1" dirty="0" smtClean="0"/>
              <a:t>；</a:t>
            </a:r>
            <a:r>
              <a:rPr lang="en-US" altLang="zh-CN" sz="2300" b="1" dirty="0" smtClean="0"/>
              <a:t/>
            </a:r>
            <a:br>
              <a:rPr lang="en-US" altLang="zh-CN" sz="2300" b="1" dirty="0" smtClean="0"/>
            </a:br>
            <a:r>
              <a:rPr lang="zh-CN" altLang="zh-CN" sz="2300" b="1" dirty="0" smtClean="0"/>
              <a:t>在嘲笑中长大的孩子，畏首畏尾；在羞辱中长大的孩子，总觉有罪；</a:t>
            </a:r>
            <a:endParaRPr lang="zh-CN" altLang="zh-CN" sz="2300" dirty="0"/>
          </a:p>
        </p:txBody>
      </p:sp>
      <p:sp>
        <p:nvSpPr>
          <p:cNvPr id="8" name="矩形 7"/>
          <p:cNvSpPr/>
          <p:nvPr/>
        </p:nvSpPr>
        <p:spPr>
          <a:xfrm>
            <a:off x="144375" y="4012428"/>
            <a:ext cx="8771022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zh-CN" sz="2300" b="1" dirty="0">
                <a:solidFill>
                  <a:prstClr val="black"/>
                </a:solidFill>
              </a:rPr>
              <a:t>在忍耐中长大的孩子，富有耐心；在鼓励中长大的孩子，满怀信心；</a:t>
            </a:r>
            <a:r>
              <a:rPr lang="en-US" altLang="zh-CN" sz="2300" b="1" dirty="0">
                <a:solidFill>
                  <a:prstClr val="black"/>
                </a:solidFill>
              </a:rPr>
              <a:t/>
            </a:r>
            <a:br>
              <a:rPr lang="en-US" altLang="zh-CN" sz="2300" b="1" dirty="0">
                <a:solidFill>
                  <a:prstClr val="black"/>
                </a:solidFill>
              </a:rPr>
            </a:br>
            <a:r>
              <a:rPr lang="zh-CN" altLang="zh-CN" sz="2300" b="1" dirty="0">
                <a:solidFill>
                  <a:prstClr val="black"/>
                </a:solidFill>
              </a:rPr>
              <a:t>在赞美中长大的孩子，懂得感激；在正直中长大的孩子，有正义感；</a:t>
            </a:r>
            <a:r>
              <a:rPr lang="en-US" altLang="zh-CN" sz="2300" b="1" dirty="0">
                <a:solidFill>
                  <a:prstClr val="black"/>
                </a:solidFill>
              </a:rPr>
              <a:t/>
            </a:r>
            <a:br>
              <a:rPr lang="en-US" altLang="zh-CN" sz="2300" b="1" dirty="0">
                <a:solidFill>
                  <a:prstClr val="black"/>
                </a:solidFill>
              </a:rPr>
            </a:br>
            <a:r>
              <a:rPr lang="zh-CN" altLang="zh-CN" sz="2300" b="1" dirty="0">
                <a:solidFill>
                  <a:prstClr val="black"/>
                </a:solidFill>
              </a:rPr>
              <a:t>在安全中长大的孩子，有信赖感；在赞许中长大的孩子，懂得自爱；</a:t>
            </a:r>
            <a:r>
              <a:rPr lang="en-US" altLang="zh-CN" sz="2300" b="1" dirty="0">
                <a:solidFill>
                  <a:prstClr val="black"/>
                </a:solidFill>
              </a:rPr>
              <a:t/>
            </a:r>
            <a:br>
              <a:rPr lang="en-US" altLang="zh-CN" sz="2300" b="1" dirty="0">
                <a:solidFill>
                  <a:prstClr val="black"/>
                </a:solidFill>
              </a:rPr>
            </a:br>
            <a:r>
              <a:rPr lang="zh-CN" altLang="zh-CN" sz="2300" b="1" dirty="0">
                <a:solidFill>
                  <a:prstClr val="black"/>
                </a:solidFill>
              </a:rPr>
              <a:t>在接纳和友谊中长大的孩子，寻得了世界的爱。</a:t>
            </a:r>
            <a:endParaRPr lang="zh-CN" altLang="zh-CN" sz="23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525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" y="0"/>
            <a:ext cx="9143999" cy="174879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231262" y="241290"/>
            <a:ext cx="90129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4000" b="1" dirty="0"/>
              <a:t>三、如何理解“教育效果”？如何提高教育效果？（怎么做）</a:t>
            </a:r>
            <a:endParaRPr lang="zh-CN" altLang="zh-CN" sz="4000" dirty="0"/>
          </a:p>
        </p:txBody>
      </p:sp>
      <p:grpSp>
        <p:nvGrpSpPr>
          <p:cNvPr id="23" name="组合 22"/>
          <p:cNvGrpSpPr/>
          <p:nvPr/>
        </p:nvGrpSpPr>
        <p:grpSpPr>
          <a:xfrm>
            <a:off x="2211742" y="2545090"/>
            <a:ext cx="349016" cy="469881"/>
            <a:chOff x="2099842" y="1975504"/>
            <a:chExt cx="823123" cy="831130"/>
          </a:xfrm>
          <a:solidFill>
            <a:schemeClr val="bg1"/>
          </a:solidFill>
        </p:grpSpPr>
        <p:sp>
          <p:nvSpPr>
            <p:cNvPr id="24" name="等腰三角形 23"/>
            <p:cNvSpPr/>
            <p:nvPr/>
          </p:nvSpPr>
          <p:spPr>
            <a:xfrm rot="19813541" flipH="1">
              <a:off x="2099842" y="1975504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等腰三角形 24"/>
            <p:cNvSpPr/>
            <p:nvPr/>
          </p:nvSpPr>
          <p:spPr>
            <a:xfrm rot="19813541" flipH="1">
              <a:off x="2099844" y="2420553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等腰三角形 25"/>
            <p:cNvSpPr/>
            <p:nvPr/>
          </p:nvSpPr>
          <p:spPr>
            <a:xfrm rot="19813541" flipH="1">
              <a:off x="2479441" y="2198028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矩形 1"/>
          <p:cNvSpPr/>
          <p:nvPr/>
        </p:nvSpPr>
        <p:spPr>
          <a:xfrm>
            <a:off x="380792" y="2033470"/>
            <a:ext cx="846258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 dirty="0"/>
              <a:t>1.</a:t>
            </a:r>
            <a:r>
              <a:rPr lang="zh-CN" altLang="zh-CN" sz="3200" b="1" dirty="0"/>
              <a:t>党和国家的教育方针：</a:t>
            </a:r>
            <a:endParaRPr lang="zh-CN" altLang="zh-CN" sz="32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F7A2-AB4B-46DB-92F9-EC6C90760ED0}" type="slidenum">
              <a:rPr lang="zh-CN" altLang="en-US" smtClean="0"/>
              <a:pPr/>
              <a:t>7</a:t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237994" y="2749049"/>
            <a:ext cx="861164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 dirty="0" smtClean="0"/>
              <a:t>         2012</a:t>
            </a:r>
            <a:r>
              <a:rPr lang="zh-CN" altLang="zh-CN" sz="3200" b="1" dirty="0"/>
              <a:t>、</a:t>
            </a:r>
            <a:r>
              <a:rPr lang="en-US" altLang="zh-CN" sz="3200" b="1" dirty="0"/>
              <a:t>11</a:t>
            </a:r>
            <a:r>
              <a:rPr lang="zh-CN" altLang="zh-CN" sz="3200" b="1" dirty="0"/>
              <a:t>、</a:t>
            </a:r>
            <a:r>
              <a:rPr lang="en-US" altLang="zh-CN" sz="3200" b="1" dirty="0"/>
              <a:t>8</a:t>
            </a:r>
            <a:r>
              <a:rPr lang="zh-CN" altLang="zh-CN" sz="3200" b="1" dirty="0"/>
              <a:t>日党的十八大报告中指出：坚持教育为社会主义现代化建设服务、为人民服务，把立德树人作为教育的根本任务，全面实施素质教育，培养</a:t>
            </a:r>
            <a:r>
              <a:rPr lang="zh-CN" altLang="zh-CN" sz="3200" b="1" i="1" dirty="0">
                <a:solidFill>
                  <a:srgbClr val="FF0000"/>
                </a:solidFill>
              </a:rPr>
              <a:t>德智体美</a:t>
            </a:r>
            <a:r>
              <a:rPr lang="zh-CN" altLang="zh-CN" sz="3200" b="1" dirty="0"/>
              <a:t>全面发展的社会主义建设者和接班人，努力办好人民满意的教育。</a:t>
            </a:r>
            <a:endParaRPr lang="zh-CN" altLang="zh-CN" sz="3200" dirty="0"/>
          </a:p>
        </p:txBody>
      </p:sp>
    </p:spTree>
    <p:extLst>
      <p:ext uri="{BB962C8B-B14F-4D97-AF65-F5344CB8AC3E}">
        <p14:creationId xmlns:p14="http://schemas.microsoft.com/office/powerpoint/2010/main" val="2702076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" y="0"/>
            <a:ext cx="9143999" cy="174879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231262" y="241290"/>
            <a:ext cx="90129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4000" b="1" dirty="0"/>
              <a:t>三、如何理解“教育效果”？如何提高教育效果？（怎么做）</a:t>
            </a:r>
            <a:endParaRPr lang="zh-CN" altLang="zh-CN" sz="4000" dirty="0"/>
          </a:p>
        </p:txBody>
      </p:sp>
      <p:grpSp>
        <p:nvGrpSpPr>
          <p:cNvPr id="23" name="组合 22"/>
          <p:cNvGrpSpPr/>
          <p:nvPr/>
        </p:nvGrpSpPr>
        <p:grpSpPr>
          <a:xfrm>
            <a:off x="2211742" y="2545090"/>
            <a:ext cx="349016" cy="469881"/>
            <a:chOff x="2099842" y="1975504"/>
            <a:chExt cx="823123" cy="831130"/>
          </a:xfrm>
          <a:solidFill>
            <a:schemeClr val="bg1"/>
          </a:solidFill>
        </p:grpSpPr>
        <p:sp>
          <p:nvSpPr>
            <p:cNvPr id="24" name="等腰三角形 23"/>
            <p:cNvSpPr/>
            <p:nvPr/>
          </p:nvSpPr>
          <p:spPr>
            <a:xfrm rot="19813541" flipH="1">
              <a:off x="2099842" y="1975504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等腰三角形 24"/>
            <p:cNvSpPr/>
            <p:nvPr/>
          </p:nvSpPr>
          <p:spPr>
            <a:xfrm rot="19813541" flipH="1">
              <a:off x="2099844" y="2420553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等腰三角形 25"/>
            <p:cNvSpPr/>
            <p:nvPr/>
          </p:nvSpPr>
          <p:spPr>
            <a:xfrm rot="19813541" flipH="1">
              <a:off x="2479441" y="2198028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F7A2-AB4B-46DB-92F9-EC6C90760ED0}" type="slidenum">
              <a:rPr lang="zh-CN" altLang="en-US" smtClean="0"/>
              <a:pPr/>
              <a:t>8</a:t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288098" y="1984961"/>
            <a:ext cx="86116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 smtClean="0"/>
              <a:t>         </a:t>
            </a:r>
            <a:r>
              <a:rPr lang="en-US" altLang="zh-CN" sz="2800" b="1" dirty="0" smtClean="0"/>
              <a:t>2018</a:t>
            </a:r>
            <a:r>
              <a:rPr lang="zh-CN" altLang="en-US" sz="2800" b="1" dirty="0" smtClean="0"/>
              <a:t>年</a:t>
            </a:r>
            <a:r>
              <a:rPr lang="en-US" altLang="zh-CN" sz="2800" b="1" dirty="0" smtClean="0"/>
              <a:t>9</a:t>
            </a:r>
            <a:r>
              <a:rPr lang="zh-CN" altLang="en-US" sz="2800" b="1" dirty="0" smtClean="0"/>
              <a:t>月</a:t>
            </a:r>
            <a:r>
              <a:rPr lang="en-US" altLang="zh-CN" sz="2800" b="1" dirty="0" smtClean="0"/>
              <a:t>10</a:t>
            </a:r>
            <a:r>
              <a:rPr lang="zh-CN" altLang="en-US" sz="2800" b="1" dirty="0" smtClean="0"/>
              <a:t>日</a:t>
            </a:r>
            <a:r>
              <a:rPr lang="zh-CN" altLang="zh-CN" sz="2800" b="1" dirty="0" smtClean="0"/>
              <a:t>习</a:t>
            </a:r>
            <a:r>
              <a:rPr lang="zh-CN" altLang="zh-CN" sz="2800" b="1" dirty="0"/>
              <a:t>总书记在全国教育大会上发表重要讲话。他强调，在党的坚强领导下，全面贯彻党的教育方针，坚持马克思主义指导地位，坚持中国特色社会主义教育发展道路，坚持社会主义办学方向，立足基本国情，遵循教育规律，坚持改革创新，以凝聚人心、完善人格、开发人力、培育人才、造福人民为工作目标，培养</a:t>
            </a:r>
            <a:r>
              <a:rPr lang="zh-CN" altLang="zh-CN" sz="2800" b="1" i="1" dirty="0">
                <a:solidFill>
                  <a:srgbClr val="FF0000"/>
                </a:solidFill>
              </a:rPr>
              <a:t>德智体美劳</a:t>
            </a:r>
            <a:r>
              <a:rPr lang="zh-CN" altLang="zh-CN" sz="2800" b="1" dirty="0"/>
              <a:t>全面发展的</a:t>
            </a:r>
            <a:r>
              <a:rPr lang="zh-CN" altLang="zh-CN" sz="2800" b="1" i="1" dirty="0"/>
              <a:t>社会主义建设者和接班人</a:t>
            </a:r>
            <a:r>
              <a:rPr lang="zh-CN" altLang="zh-CN" sz="2800" b="1" dirty="0"/>
              <a:t>，加快推进教育现代化、建设教育强国、办好人民满意的教育。</a:t>
            </a:r>
            <a:endParaRPr lang="zh-CN" altLang="zh-CN" sz="2800" dirty="0"/>
          </a:p>
        </p:txBody>
      </p:sp>
    </p:spTree>
    <p:extLst>
      <p:ext uri="{BB962C8B-B14F-4D97-AF65-F5344CB8AC3E}">
        <p14:creationId xmlns:p14="http://schemas.microsoft.com/office/powerpoint/2010/main" val="1479532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" y="0"/>
            <a:ext cx="9143999" cy="174879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231262" y="241290"/>
            <a:ext cx="90129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4000" b="1" dirty="0"/>
              <a:t>三、如何理解“教育效果”？如何提高教育效果？（怎么做）</a:t>
            </a:r>
            <a:endParaRPr lang="zh-CN" altLang="zh-CN" sz="4000" dirty="0"/>
          </a:p>
        </p:txBody>
      </p:sp>
      <p:grpSp>
        <p:nvGrpSpPr>
          <p:cNvPr id="23" name="组合 22"/>
          <p:cNvGrpSpPr/>
          <p:nvPr/>
        </p:nvGrpSpPr>
        <p:grpSpPr>
          <a:xfrm>
            <a:off x="2211742" y="2545090"/>
            <a:ext cx="349016" cy="469881"/>
            <a:chOff x="2099842" y="1975504"/>
            <a:chExt cx="823123" cy="831130"/>
          </a:xfrm>
          <a:solidFill>
            <a:schemeClr val="bg1"/>
          </a:solidFill>
        </p:grpSpPr>
        <p:sp>
          <p:nvSpPr>
            <p:cNvPr id="24" name="等腰三角形 23"/>
            <p:cNvSpPr/>
            <p:nvPr/>
          </p:nvSpPr>
          <p:spPr>
            <a:xfrm rot="19813541" flipH="1">
              <a:off x="2099842" y="1975504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等腰三角形 24"/>
            <p:cNvSpPr/>
            <p:nvPr/>
          </p:nvSpPr>
          <p:spPr>
            <a:xfrm rot="19813541" flipH="1">
              <a:off x="2099844" y="2420553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等腰三角形 25"/>
            <p:cNvSpPr/>
            <p:nvPr/>
          </p:nvSpPr>
          <p:spPr>
            <a:xfrm rot="19813541" flipH="1">
              <a:off x="2479441" y="2198028"/>
              <a:ext cx="443524" cy="386081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3F7A2-AB4B-46DB-92F9-EC6C90760ED0}" type="slidenum">
              <a:rPr lang="zh-CN" altLang="en-US" smtClean="0"/>
              <a:pPr/>
              <a:t>9</a:t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263046" y="1759493"/>
            <a:ext cx="861164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/>
              <a:t>2.</a:t>
            </a:r>
            <a:r>
              <a:rPr lang="zh-CN" altLang="zh-CN" sz="2400" b="1" dirty="0"/>
              <a:t>德：</a:t>
            </a:r>
            <a:endParaRPr lang="zh-CN" altLang="zh-CN" sz="2400" dirty="0"/>
          </a:p>
          <a:p>
            <a:r>
              <a:rPr lang="en-US" altLang="zh-CN" sz="2400" b="1" dirty="0" smtClean="0"/>
              <a:t>         </a:t>
            </a:r>
            <a:r>
              <a:rPr lang="zh-CN" altLang="zh-CN" sz="2400" b="1" dirty="0" smtClean="0"/>
              <a:t>理想</a:t>
            </a:r>
            <a:r>
              <a:rPr lang="zh-CN" altLang="zh-CN" sz="2400" b="1" dirty="0"/>
              <a:t>、信念、品德</a:t>
            </a:r>
            <a:r>
              <a:rPr lang="zh-CN" altLang="zh-CN" sz="2400" b="1" dirty="0" smtClean="0"/>
              <a:t>等</a:t>
            </a:r>
            <a:r>
              <a:rPr lang="en-US" altLang="zh-CN" sz="2400" b="1" dirty="0" smtClean="0"/>
              <a:t>      </a:t>
            </a:r>
          </a:p>
          <a:p>
            <a:r>
              <a:rPr lang="en-US" altLang="zh-CN" sz="2400" b="1" dirty="0"/>
              <a:t> </a:t>
            </a:r>
            <a:r>
              <a:rPr lang="en-US" altLang="zh-CN" sz="2400" b="1" dirty="0" smtClean="0"/>
              <a:t>        </a:t>
            </a:r>
            <a:r>
              <a:rPr lang="zh-CN" altLang="zh-CN" sz="2400" b="1" dirty="0" smtClean="0"/>
              <a:t>如</a:t>
            </a:r>
            <a:r>
              <a:rPr lang="zh-CN" altLang="zh-CN" sz="2400" b="1" dirty="0"/>
              <a:t>：理想——中国梦、个人梦</a:t>
            </a:r>
            <a:endParaRPr lang="zh-CN" altLang="zh-CN" sz="2400" dirty="0"/>
          </a:p>
          <a:p>
            <a:pPr latinLnBrk="1"/>
            <a:r>
              <a:rPr lang="en-US" altLang="zh-CN" sz="2400" b="1" dirty="0" smtClean="0"/>
              <a:t>         </a:t>
            </a:r>
            <a:r>
              <a:rPr lang="zh-CN" altLang="zh-CN" sz="2400" b="1" dirty="0" smtClean="0"/>
              <a:t>没有</a:t>
            </a:r>
            <a:r>
              <a:rPr lang="zh-CN" altLang="zh-CN" sz="2400" b="1" dirty="0"/>
              <a:t>梦想的孩子是没有未来的，是不可能有所作为的</a:t>
            </a:r>
            <a:r>
              <a:rPr lang="zh-CN" altLang="zh-CN" sz="2400" b="1" dirty="0" smtClean="0"/>
              <a:t>。</a:t>
            </a:r>
            <a:endParaRPr lang="en-US" altLang="zh-CN" sz="2400" b="1" dirty="0" smtClean="0"/>
          </a:p>
          <a:p>
            <a:pPr algn="r" latinLnBrk="1"/>
            <a:r>
              <a:rPr lang="zh-CN" altLang="zh-CN" sz="2400" b="1" dirty="0" smtClean="0"/>
              <a:t>——</a:t>
            </a:r>
            <a:r>
              <a:rPr lang="zh-CN" altLang="zh-CN" sz="2400" b="1" dirty="0"/>
              <a:t>冰心</a:t>
            </a:r>
            <a:endParaRPr lang="zh-CN" altLang="zh-CN" sz="2400" dirty="0"/>
          </a:p>
        </p:txBody>
      </p:sp>
      <p:sp>
        <p:nvSpPr>
          <p:cNvPr id="2" name="矩形 1"/>
          <p:cNvSpPr/>
          <p:nvPr/>
        </p:nvSpPr>
        <p:spPr>
          <a:xfrm>
            <a:off x="319413" y="3617263"/>
            <a:ext cx="839870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zh-CN" altLang="zh-CN" sz="2400" b="1" dirty="0"/>
              <a:t>信念——坚定四个自信（制度、理论、道路、文化）。相信“邪不压正”、“路遥知马力、日久见人心”、“世上还是好人多”、“群众的眼睛是亮的”、“每人心中都有一杆秤”等等</a:t>
            </a:r>
          </a:p>
        </p:txBody>
      </p:sp>
      <p:sp>
        <p:nvSpPr>
          <p:cNvPr id="4" name="矩形 3"/>
          <p:cNvSpPr/>
          <p:nvPr/>
        </p:nvSpPr>
        <p:spPr>
          <a:xfrm>
            <a:off x="356992" y="5247073"/>
            <a:ext cx="86116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400" b="1" dirty="0"/>
              <a:t>品德——正直、善良、怜悯、诚信、拼搏、勇敢、顽强、进取、责任、守时、守规、团队、荣誉、谦让、尊重、宽容等。</a:t>
            </a:r>
            <a:endParaRPr lang="zh-CN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900369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  <p:bldP spid="4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1910</TotalTime>
  <Words>1305</Words>
  <Application>Microsoft Office PowerPoint</Application>
  <PresentationFormat>全屏显示(4:3)</PresentationFormat>
  <Paragraphs>110</Paragraphs>
  <Slides>18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19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China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www.pptbz.com</dc:creator>
  <cp:lastModifiedBy>彭磊</cp:lastModifiedBy>
  <cp:revision>182</cp:revision>
  <dcterms:created xsi:type="dcterms:W3CDTF">2014-10-16T08:35:01Z</dcterms:created>
  <dcterms:modified xsi:type="dcterms:W3CDTF">2019-05-06T06:51:12Z</dcterms:modified>
</cp:coreProperties>
</file>