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06" r:id="rId3"/>
    <p:sldId id="311" r:id="rId5"/>
    <p:sldId id="307" r:id="rId6"/>
    <p:sldId id="312" r:id="rId7"/>
    <p:sldId id="369" r:id="rId8"/>
    <p:sldId id="370" r:id="rId9"/>
    <p:sldId id="315" r:id="rId10"/>
    <p:sldId id="368" r:id="rId11"/>
    <p:sldId id="367" r:id="rId12"/>
    <p:sldId id="326" r:id="rId13"/>
    <p:sldId id="322" r:id="rId14"/>
    <p:sldId id="354" r:id="rId15"/>
    <p:sldId id="321" r:id="rId16"/>
    <p:sldId id="366" r:id="rId17"/>
    <p:sldId id="331" r:id="rId18"/>
    <p:sldId id="319" r:id="rId19"/>
    <p:sldId id="330" r:id="rId20"/>
    <p:sldId id="327" r:id="rId21"/>
    <p:sldId id="332" r:id="rId22"/>
    <p:sldId id="335" r:id="rId23"/>
    <p:sldId id="342" r:id="rId24"/>
    <p:sldId id="347" r:id="rId25"/>
    <p:sldId id="334" r:id="rId26"/>
    <p:sldId id="345" r:id="rId27"/>
    <p:sldId id="339" r:id="rId28"/>
    <p:sldId id="340" r:id="rId29"/>
    <p:sldId id="333" r:id="rId30"/>
    <p:sldId id="371" r:id="rId31"/>
    <p:sldId id="353" r:id="rId32"/>
    <p:sldId id="355" r:id="rId33"/>
    <p:sldId id="356" r:id="rId34"/>
    <p:sldId id="351" r:id="rId35"/>
    <p:sldId id="352" r:id="rId36"/>
    <p:sldId id="360" r:id="rId37"/>
    <p:sldId id="363" r:id="rId38"/>
    <p:sldId id="361" r:id="rId39"/>
    <p:sldId id="358" r:id="rId40"/>
    <p:sldId id="359" r:id="rId41"/>
    <p:sldId id="357" r:id="rId42"/>
    <p:sldId id="364" r:id="rId43"/>
    <p:sldId id="362" r:id="rId44"/>
    <p:sldId id="365" r:id="rId45"/>
    <p:sldId id="304" r:id="rId46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4138"/>
    <a:srgbClr val="F63763"/>
    <a:srgbClr val="9CCC52"/>
    <a:srgbClr val="90BC47"/>
    <a:srgbClr val="77933C"/>
    <a:srgbClr val="A4DE4C"/>
    <a:srgbClr val="FDF36F"/>
    <a:srgbClr val="FFF568"/>
    <a:srgbClr val="E8456E"/>
    <a:srgbClr val="F6E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41" autoAdjust="0"/>
    <p:restoredTop sz="94660"/>
  </p:normalViewPr>
  <p:slideViewPr>
    <p:cSldViewPr snapToGrid="0">
      <p:cViewPr>
        <p:scale>
          <a:sx n="100" d="100"/>
          <a:sy n="100" d="100"/>
        </p:scale>
        <p:origin x="-804" y="60"/>
      </p:cViewPr>
      <p:guideLst>
        <p:guide orient="horz" pos="16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14FA8-D9AD-4A3C-8C96-B6B60E5B85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36F49-C07E-474C-B6B5-115A8D3BFCC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36F49-C07E-474C-B6B5-115A8D3BFC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36F49-C07E-474C-B6B5-115A8D3BFC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</a:fld>
            <a:endParaRPr lang="en-US" dirty="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4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4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17.pn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emf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emf"/><Relationship Id="rId1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jpeg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png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jpeg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jpeg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emf"/><Relationship Id="rId1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jpeg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jpeg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" y="-9556"/>
            <a:ext cx="9144000" cy="51530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77"/>
            <a:ext cx="9144000" cy="511742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11444" y="1116054"/>
            <a:ext cx="5938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32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如何与青春期的孩子沟通</a:t>
            </a:r>
            <a:endParaRPr lang="en-US" altLang="zh-CN" sz="32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20646" y="2249512"/>
            <a:ext cx="2500850" cy="39878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r"/>
            <a:r>
              <a:rPr lang="zh-CN" altLang="en-US" sz="20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主讲人</a:t>
            </a:r>
            <a:r>
              <a:rPr lang="en-US" altLang="zh-CN" sz="20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r>
              <a:rPr lang="zh-CN" altLang="en-US" sz="20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刘延山</a:t>
            </a:r>
            <a:endParaRPr lang="en-US" altLang="zh-CN" sz="2000" spc="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76700" y="2775974"/>
            <a:ext cx="3590599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为国家提供家庭教育智库，为实现中国梦贡献力量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677" y="347051"/>
            <a:ext cx="731950" cy="1306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265" y="748819"/>
            <a:ext cx="560243" cy="9998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93356" y="917921"/>
            <a:ext cx="2377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2800" b="1" dirty="0"/>
              <a:t>父母应该知道</a:t>
            </a:r>
            <a:endParaRPr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2437295" y="1860348"/>
            <a:ext cx="56672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/>
              <a:t>在教育孩子的过程中</a:t>
            </a:r>
            <a:r>
              <a:rPr lang="zh-CN" altLang="en-US" sz="2800" b="1" dirty="0" smtClean="0"/>
              <a:t>，</a:t>
            </a:r>
            <a:endParaRPr lang="en-US" altLang="zh-CN" sz="2800" b="1" dirty="0" smtClean="0"/>
          </a:p>
          <a:p>
            <a:endParaRPr lang="en-US" altLang="zh-CN" sz="2800" b="1" dirty="0" smtClean="0"/>
          </a:p>
          <a:p>
            <a:r>
              <a:rPr lang="zh-CN" altLang="en-US" sz="2800" b="1" dirty="0" smtClean="0"/>
              <a:t>孩子</a:t>
            </a:r>
            <a:r>
              <a:rPr lang="zh-CN" altLang="en-US" sz="2800" b="1" dirty="0"/>
              <a:t>只看我们做什么</a:t>
            </a:r>
            <a:r>
              <a:rPr lang="zh-CN" altLang="en-US" sz="2800" b="1" dirty="0" smtClean="0"/>
              <a:t>，</a:t>
            </a:r>
            <a:endParaRPr lang="en-US" altLang="zh-CN" sz="2800" b="1" dirty="0" smtClean="0"/>
          </a:p>
          <a:p>
            <a:endParaRPr lang="en-US" altLang="zh-CN" sz="2800" b="1" dirty="0" smtClean="0"/>
          </a:p>
          <a:p>
            <a:r>
              <a:rPr lang="zh-CN" altLang="en-US" sz="2800" b="1" dirty="0" smtClean="0"/>
              <a:t>却很少听</a:t>
            </a:r>
            <a:r>
              <a:rPr lang="zh-CN" altLang="en-US" sz="2800" b="1" dirty="0"/>
              <a:t>我们说什么！</a:t>
            </a:r>
            <a:endParaRPr lang="en-US" altLang="zh-CN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63675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                       </a:t>
            </a:r>
            <a:endParaRPr lang="zh-CN" altLang="en-US" b="1" dirty="0"/>
          </a:p>
        </p:txBody>
      </p:sp>
      <p:pic>
        <p:nvPicPr>
          <p:cNvPr id="4" name="内容占位符 3" descr="微信图片_20170408083443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t="10020" b="13317"/>
          <a:stretch>
            <a:fillRect/>
          </a:stretch>
        </p:blipFill>
        <p:spPr>
          <a:xfrm>
            <a:off x="0" y="0"/>
            <a:ext cx="5020386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513703" y="1071521"/>
            <a:ext cx="543739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/>
              <a:t>身</a:t>
            </a:r>
            <a:endParaRPr lang="en-US" altLang="zh-CN" sz="2800" b="1" dirty="0" smtClean="0"/>
          </a:p>
          <a:p>
            <a:r>
              <a:rPr lang="zh-CN" altLang="en-US" sz="2800" b="1" dirty="0" smtClean="0"/>
              <a:t>教</a:t>
            </a:r>
            <a:endParaRPr lang="en-US" altLang="zh-CN" sz="2800" b="1" dirty="0" smtClean="0"/>
          </a:p>
          <a:p>
            <a:r>
              <a:rPr lang="zh-CN" altLang="en-US" sz="2800" b="1" dirty="0" smtClean="0"/>
              <a:t>大</a:t>
            </a:r>
            <a:endParaRPr lang="en-US" altLang="zh-CN" sz="2800" b="1" dirty="0" smtClean="0"/>
          </a:p>
          <a:p>
            <a:r>
              <a:rPr lang="zh-CN" altLang="en-US" sz="2800" b="1" dirty="0" smtClean="0"/>
              <a:t>于</a:t>
            </a:r>
            <a:endParaRPr lang="en-US" altLang="zh-CN" sz="2800" b="1" dirty="0" smtClean="0"/>
          </a:p>
          <a:p>
            <a:r>
              <a:rPr lang="zh-CN" altLang="en-US" sz="2800" b="1" dirty="0" smtClean="0"/>
              <a:t>言</a:t>
            </a:r>
            <a:endParaRPr lang="en-US" altLang="zh-CN" sz="2800" b="1" dirty="0" smtClean="0"/>
          </a:p>
          <a:p>
            <a:r>
              <a:rPr lang="zh-CN" altLang="en-US" sz="2800" b="1" dirty="0" smtClean="0"/>
              <a:t>传</a:t>
            </a:r>
            <a:endParaRPr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3836" y="0"/>
            <a:ext cx="560243" cy="999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120580"/>
            <a:ext cx="9144000" cy="502492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1207" y="419406"/>
            <a:ext cx="68328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zh-CN" sz="1400" b="1" dirty="0"/>
          </a:p>
          <a:p>
            <a:r>
              <a:rPr lang="zh-CN" altLang="zh-CN" sz="1800" b="1" dirty="0"/>
              <a:t>                                     </a:t>
            </a:r>
            <a:r>
              <a:rPr lang="en-US" altLang="zh-CN" sz="1800" b="1" dirty="0" smtClean="0"/>
              <a:t>       </a:t>
            </a:r>
            <a:endParaRPr lang="zh-CN" altLang="en-US" sz="1800" b="1" dirty="0"/>
          </a:p>
        </p:txBody>
      </p:sp>
      <p:pic>
        <p:nvPicPr>
          <p:cNvPr id="5" name="Picture 2" descr="F:\饭店看手机孩子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-447309"/>
            <a:ext cx="4572000" cy="5592818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1286186" y="1127291"/>
            <a:ext cx="2381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/>
              <a:t>父母忙于应酬，</a:t>
            </a:r>
            <a:endParaRPr lang="en-US" altLang="zh-CN" sz="2400" b="1" dirty="0"/>
          </a:p>
          <a:p>
            <a:r>
              <a:rPr lang="zh-CN" altLang="en-US" sz="2400" b="1" dirty="0"/>
              <a:t>孩子忙于刷屏。</a:t>
            </a:r>
            <a:endParaRPr lang="zh-CN" altLang="en-US" sz="2400" b="1" dirty="0"/>
          </a:p>
        </p:txBody>
      </p:sp>
      <p:sp>
        <p:nvSpPr>
          <p:cNvPr id="7" name="矩形 6"/>
          <p:cNvSpPr/>
          <p:nvPr/>
        </p:nvSpPr>
        <p:spPr>
          <a:xfrm>
            <a:off x="411982" y="2874205"/>
            <a:ext cx="4310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孩子</a:t>
            </a:r>
            <a:r>
              <a:rPr lang="zh-CN" altLang="en-US" sz="2400" b="1" dirty="0"/>
              <a:t>看</a:t>
            </a:r>
            <a:r>
              <a:rPr lang="zh-CN" altLang="en-US" sz="2400" b="1" dirty="0" smtClean="0"/>
              <a:t>手机到底</a:t>
            </a:r>
            <a:r>
              <a:rPr lang="zh-CN" altLang="en-US" sz="2400" b="1" dirty="0"/>
              <a:t>是谁的错？</a:t>
            </a:r>
            <a:endParaRPr lang="zh-CN" altLang="en-US" sz="24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057" y="120580"/>
            <a:ext cx="560243" cy="999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   </a:t>
            </a:r>
            <a:r>
              <a:rPr lang="zh-CN" altLang="en-US" b="1" dirty="0" smtClean="0"/>
              <a:t>教育无处不在，细微之处皆教育。</a:t>
            </a:r>
            <a:endParaRPr lang="zh-CN" altLang="en-US" b="1" dirty="0"/>
          </a:p>
        </p:txBody>
      </p:sp>
      <p:pic>
        <p:nvPicPr>
          <p:cNvPr id="4" name="内容占位符 3" descr="微信图片_20170404102241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l="15136" t="6236" r="21576" b="43654"/>
          <a:stretch>
            <a:fillRect/>
          </a:stretch>
        </p:blipFill>
        <p:spPr>
          <a:xfrm>
            <a:off x="2622619" y="1062724"/>
            <a:ext cx="3315957" cy="40807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64" y="628650"/>
            <a:ext cx="560243" cy="999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550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0629" y="744304"/>
            <a:ext cx="4995401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  <a:defRPr/>
            </a:pPr>
            <a:endParaRPr lang="zh-CN" altLang="en-US" sz="2000" b="1" noProof="1">
              <a:sym typeface="+mn-ea"/>
            </a:endParaRPr>
          </a:p>
        </p:txBody>
      </p:sp>
      <p:pic>
        <p:nvPicPr>
          <p:cNvPr id="6" name="内容占位符 3" descr="http://edu.people.com.cn/NMediaFile/2018/0914/MAIN20180914151244465684965524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6979"/>
            <a:ext cx="4721679" cy="34067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4886325" y="1659493"/>
            <a:ext cx="39243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/>
              <a:t>       </a:t>
            </a:r>
            <a:r>
              <a:rPr lang="zh-CN" altLang="en-US" sz="2000" b="1" dirty="0" smtClean="0"/>
              <a:t>办</a:t>
            </a:r>
            <a:r>
              <a:rPr lang="zh-CN" altLang="en-US" sz="2000" b="1" dirty="0"/>
              <a:t>好教育事业，家庭、学校、政府、社会都有责任。</a:t>
            </a:r>
            <a:r>
              <a:rPr lang="zh-CN" altLang="en-US" sz="2000" b="1" dirty="0">
                <a:solidFill>
                  <a:schemeClr val="accent2"/>
                </a:solidFill>
              </a:rPr>
              <a:t>家庭是人生的第一所学校，家长是孩子的第一任老师，要给孩子讲好“人生第一课”，帮助扣好人生第一粒扣子。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  <p:sp>
        <p:nvSpPr>
          <p:cNvPr id="8" name="五边形 7"/>
          <p:cNvSpPr/>
          <p:nvPr/>
        </p:nvSpPr>
        <p:spPr bwMode="auto">
          <a:xfrm>
            <a:off x="0" y="12757"/>
            <a:ext cx="6381750" cy="552450"/>
          </a:xfrm>
          <a:prstGeom prst="homePlate">
            <a:avLst/>
          </a:prstGeom>
          <a:solidFill>
            <a:srgbClr val="83BB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ct val="80000"/>
              </a:lnSpc>
              <a:buFontTx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</a:rPr>
              <a:t>习近平总书记在全国教育大会上强调：</a:t>
            </a:r>
            <a:endParaRPr lang="zh-CN" altLang="en-US" sz="2800" b="1" noProof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789" y="244395"/>
            <a:ext cx="560243" cy="999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2118" y="1756142"/>
            <a:ext cx="8655627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>
              <a:spcBef>
                <a:spcPts val="750"/>
              </a:spcBef>
            </a:pPr>
            <a:r>
              <a:rPr lang="zh-CN" altLang="en-US" sz="2500" dirty="0"/>
              <a:t>父母是孩子的第一任老师，也是孩子的终身老师</a:t>
            </a:r>
            <a:r>
              <a:rPr lang="zh-CN" altLang="en-US" sz="2500" dirty="0" smtClean="0"/>
              <a:t>。</a:t>
            </a:r>
            <a:endParaRPr lang="en-US" altLang="zh-CN" sz="2500" dirty="0" smtClean="0"/>
          </a:p>
          <a:p>
            <a:pPr marL="171450" lvl="1">
              <a:spcBef>
                <a:spcPts val="750"/>
              </a:spcBef>
            </a:pPr>
            <a:endParaRPr lang="en-US" altLang="zh-CN" sz="2500" dirty="0" smtClean="0"/>
          </a:p>
          <a:p>
            <a:pPr marL="171450" lvl="1">
              <a:spcBef>
                <a:spcPts val="750"/>
              </a:spcBef>
            </a:pPr>
            <a:r>
              <a:rPr lang="zh-CN" altLang="en-US" sz="2500" dirty="0" smtClean="0"/>
              <a:t>父母</a:t>
            </a:r>
            <a:r>
              <a:rPr lang="zh-CN" altLang="en-US" sz="2500" dirty="0"/>
              <a:t>永不下岗，永不退休。父母就是孩子的人生总教练！</a:t>
            </a:r>
            <a:endParaRPr lang="zh-CN" altLang="en-US" sz="2500" dirty="0"/>
          </a:p>
        </p:txBody>
      </p:sp>
      <p:sp>
        <p:nvSpPr>
          <p:cNvPr id="6" name="五边形 5"/>
          <p:cNvSpPr/>
          <p:nvPr/>
        </p:nvSpPr>
        <p:spPr bwMode="auto">
          <a:xfrm>
            <a:off x="1190352" y="568053"/>
            <a:ext cx="4657998" cy="523220"/>
          </a:xfrm>
          <a:prstGeom prst="homePlate">
            <a:avLst/>
          </a:prstGeom>
          <a:solidFill>
            <a:srgbClr val="83BB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给孩子扣好人生第一粒扣子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590668"/>
            <a:ext cx="750107" cy="627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Picture 11" descr="200408~1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295611" y="0"/>
            <a:ext cx="7712925" cy="513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339" y="342900"/>
            <a:ext cx="560243" cy="999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grpSp>
        <p:nvGrpSpPr>
          <p:cNvPr id="4" name="组合 4"/>
          <p:cNvGrpSpPr/>
          <p:nvPr/>
        </p:nvGrpSpPr>
        <p:grpSpPr>
          <a:xfrm>
            <a:off x="1399607" y="1284935"/>
            <a:ext cx="1462013" cy="1496290"/>
            <a:chOff x="2411760" y="1851670"/>
            <a:chExt cx="1462013" cy="1496290"/>
          </a:xfrm>
        </p:grpSpPr>
        <p:grpSp>
          <p:nvGrpSpPr>
            <p:cNvPr id="5" name="组合 9"/>
            <p:cNvGrpSpPr/>
            <p:nvPr/>
          </p:nvGrpSpPr>
          <p:grpSpPr>
            <a:xfrm>
              <a:off x="2411760" y="1851670"/>
              <a:ext cx="1462013" cy="1496290"/>
              <a:chOff x="1480017" y="2529819"/>
              <a:chExt cx="1462013" cy="1496290"/>
            </a:xfrm>
          </p:grpSpPr>
          <p:sp>
            <p:nvSpPr>
              <p:cNvPr id="7" name="AutoShape 4"/>
              <p:cNvSpPr/>
              <p:nvPr/>
            </p:nvSpPr>
            <p:spPr bwMode="auto">
              <a:xfrm>
                <a:off x="1480017" y="2529819"/>
                <a:ext cx="1462013" cy="1496290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  <a:close/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miter lim="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4003" tIns="24003" rIns="24003" bIns="24003" anchor="ctr"/>
              <a:lstStyle/>
              <a:p>
                <a:pPr algn="ctr" hangingPunct="0">
                  <a:defRPr/>
                </a:pPr>
                <a:endParaRPr lang="tr-TR" sz="19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ontAwesome" charset="0"/>
                  <a:sym typeface="FontAwesome" charset="0"/>
                </a:endParaRPr>
              </a:p>
              <a:p>
                <a:pPr algn="ctr" hangingPunct="0">
                  <a:defRPr/>
                </a:pPr>
                <a:r>
                  <a:rPr lang="en-US" sz="1900" kern="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FontAwesome Regular" charset="0"/>
                    <a:sym typeface="FontAwesome Regular" charset="0"/>
                  </a:rPr>
                  <a:t> </a:t>
                </a:r>
                <a:endParaRPr lang="en-US" sz="19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ontAwesome Regular" charset="0"/>
                  <a:sym typeface="FontAwesome Regular" charset="0"/>
                </a:endParaRPr>
              </a:p>
              <a:p>
                <a:pPr algn="ctr" hangingPunct="0">
                  <a:defRPr/>
                </a:pPr>
                <a:endParaRPr lang="en-US" sz="19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ontAwesome Regular" charset="0"/>
                  <a:sym typeface="FontAwesome Regular" charset="0"/>
                </a:endParaRPr>
              </a:p>
            </p:txBody>
          </p:sp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 flipV="1">
                <a:off x="1666925" y="2781684"/>
                <a:ext cx="1080120" cy="0"/>
              </a:xfrm>
              <a:prstGeom prst="line">
                <a:avLst/>
              </a:prstGeom>
              <a:noFill/>
              <a:ln w="25400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4003" tIns="24003" rIns="24003" bIns="24003" anchor="ctr"/>
              <a:lstStyle/>
              <a:p>
                <a:pPr algn="ctr" defTabSz="1176655" hangingPunct="0">
                  <a:defRPr/>
                </a:pPr>
                <a:endParaRPr lang="en-US" sz="1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Helvetica Light" charset="0"/>
                </a:endParaRPr>
              </a:p>
            </p:txBody>
          </p:sp>
          <p:sp>
            <p:nvSpPr>
              <p:cNvPr id="10" name="Line 8"/>
              <p:cNvSpPr>
                <a:spLocks noChangeShapeType="1"/>
              </p:cNvSpPr>
              <p:nvPr/>
            </p:nvSpPr>
            <p:spPr bwMode="auto">
              <a:xfrm flipV="1">
                <a:off x="1666925" y="3789796"/>
                <a:ext cx="1080120" cy="0"/>
              </a:xfrm>
              <a:prstGeom prst="line">
                <a:avLst/>
              </a:prstGeom>
              <a:noFill/>
              <a:ln w="25400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4003" tIns="24003" rIns="24003" bIns="24003" anchor="ctr"/>
              <a:lstStyle/>
              <a:p>
                <a:pPr algn="ctr" defTabSz="1176655" hangingPunct="0">
                  <a:defRPr/>
                </a:pPr>
                <a:endParaRPr lang="en-US" sz="15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Helvetica Light" charset="0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2609575" y="2391568"/>
              <a:ext cx="10583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kern="0" dirty="0" smtClean="0"/>
                <a:t>1+1=2</a:t>
              </a:r>
              <a:endParaRPr lang="en-US" altLang="zh-CN" sz="2400" b="1" kern="0" dirty="0"/>
            </a:p>
          </p:txBody>
        </p:sp>
      </p:grpSp>
      <p:grpSp>
        <p:nvGrpSpPr>
          <p:cNvPr id="11" name="组合 5"/>
          <p:cNvGrpSpPr/>
          <p:nvPr/>
        </p:nvGrpSpPr>
        <p:grpSpPr>
          <a:xfrm>
            <a:off x="2884534" y="1296230"/>
            <a:ext cx="1462013" cy="1496290"/>
            <a:chOff x="3873773" y="1859446"/>
            <a:chExt cx="1462013" cy="1496290"/>
          </a:xfrm>
        </p:grpSpPr>
        <p:grpSp>
          <p:nvGrpSpPr>
            <p:cNvPr id="12" name="组合 21"/>
            <p:cNvGrpSpPr/>
            <p:nvPr/>
          </p:nvGrpSpPr>
          <p:grpSpPr>
            <a:xfrm>
              <a:off x="3873773" y="1859446"/>
              <a:ext cx="1462013" cy="1496290"/>
              <a:chOff x="1480017" y="2529819"/>
              <a:chExt cx="1462013" cy="1496290"/>
            </a:xfrm>
          </p:grpSpPr>
          <p:sp>
            <p:nvSpPr>
              <p:cNvPr id="14" name="AutoShape 4"/>
              <p:cNvSpPr/>
              <p:nvPr/>
            </p:nvSpPr>
            <p:spPr bwMode="auto">
              <a:xfrm>
                <a:off x="1480017" y="2529819"/>
                <a:ext cx="1462013" cy="1496290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  <a:close/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miter lim="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4003" tIns="24003" rIns="24003" bIns="24003" anchor="ctr"/>
              <a:lstStyle/>
              <a:p>
                <a:pPr algn="ctr" hangingPunct="0">
                  <a:defRPr/>
                </a:pPr>
                <a:endParaRPr lang="tr-TR" sz="19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ontAwesome" charset="0"/>
                  <a:sym typeface="FontAwesome" charset="0"/>
                </a:endParaRPr>
              </a:p>
              <a:p>
                <a:pPr algn="ctr" hangingPunct="0">
                  <a:defRPr/>
                </a:pPr>
                <a:r>
                  <a:rPr lang="en-US" sz="1900" kern="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FontAwesome Regular" charset="0"/>
                    <a:sym typeface="FontAwesome Regular" charset="0"/>
                  </a:rPr>
                  <a:t> </a:t>
                </a:r>
                <a:endParaRPr lang="en-US" sz="19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ontAwesome Regular" charset="0"/>
                  <a:sym typeface="FontAwesome Regular" charset="0"/>
                </a:endParaRPr>
              </a:p>
              <a:p>
                <a:pPr algn="ctr" hangingPunct="0">
                  <a:defRPr/>
                </a:pPr>
                <a:endParaRPr lang="en-US" sz="19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ontAwesome Regular" charset="0"/>
                  <a:sym typeface="FontAwesome Regular" charset="0"/>
                </a:endParaRPr>
              </a:p>
            </p:txBody>
          </p:sp>
          <p:sp>
            <p:nvSpPr>
              <p:cNvPr id="15" name="Line 7"/>
              <p:cNvSpPr>
                <a:spLocks noChangeShapeType="1"/>
              </p:cNvSpPr>
              <p:nvPr/>
            </p:nvSpPr>
            <p:spPr bwMode="auto">
              <a:xfrm flipV="1">
                <a:off x="1666925" y="2781684"/>
                <a:ext cx="1080120" cy="0"/>
              </a:xfrm>
              <a:prstGeom prst="line">
                <a:avLst/>
              </a:prstGeom>
              <a:noFill/>
              <a:ln w="25400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4003" tIns="24003" rIns="24003" bIns="24003" anchor="ctr"/>
              <a:lstStyle/>
              <a:p>
                <a:pPr algn="ctr" defTabSz="1176655" hangingPunct="0">
                  <a:defRPr/>
                </a:pPr>
                <a:endParaRPr lang="en-US" sz="1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Helvetica Light" charset="0"/>
                </a:endParaRPr>
              </a:p>
            </p:txBody>
          </p:sp>
          <p:sp>
            <p:nvSpPr>
              <p:cNvPr id="16" name="Line 8"/>
              <p:cNvSpPr>
                <a:spLocks noChangeShapeType="1"/>
              </p:cNvSpPr>
              <p:nvPr/>
            </p:nvSpPr>
            <p:spPr bwMode="auto">
              <a:xfrm flipV="1">
                <a:off x="1666925" y="3789796"/>
                <a:ext cx="1080120" cy="0"/>
              </a:xfrm>
              <a:prstGeom prst="line">
                <a:avLst/>
              </a:prstGeom>
              <a:noFill/>
              <a:ln w="25400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4003" tIns="24003" rIns="24003" bIns="24003" anchor="ctr"/>
              <a:lstStyle/>
              <a:p>
                <a:pPr algn="ctr" defTabSz="1176655" hangingPunct="0">
                  <a:defRPr/>
                </a:pPr>
                <a:endParaRPr lang="en-US" sz="15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Helvetica Light" charset="0"/>
                </a:endParaRPr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4094619" y="2381831"/>
              <a:ext cx="10583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kern="0" dirty="0"/>
                <a:t>2+1=3</a:t>
              </a:r>
              <a:endParaRPr lang="en-US" altLang="zh-CN" sz="2400" b="1" kern="0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379709" y="1291158"/>
            <a:ext cx="1462013" cy="1496290"/>
            <a:chOff x="5334972" y="1859446"/>
            <a:chExt cx="1462013" cy="1496290"/>
          </a:xfrm>
        </p:grpSpPr>
        <p:grpSp>
          <p:nvGrpSpPr>
            <p:cNvPr id="19" name="组合 25"/>
            <p:cNvGrpSpPr/>
            <p:nvPr/>
          </p:nvGrpSpPr>
          <p:grpSpPr>
            <a:xfrm>
              <a:off x="5334972" y="1859446"/>
              <a:ext cx="1462013" cy="1496290"/>
              <a:chOff x="1480017" y="2529819"/>
              <a:chExt cx="1462013" cy="1496290"/>
            </a:xfrm>
          </p:grpSpPr>
          <p:sp>
            <p:nvSpPr>
              <p:cNvPr id="22" name="AutoShape 4"/>
              <p:cNvSpPr/>
              <p:nvPr/>
            </p:nvSpPr>
            <p:spPr bwMode="auto">
              <a:xfrm>
                <a:off x="1480017" y="2529819"/>
                <a:ext cx="1462013" cy="1496290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  <a:close/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miter lim="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4003" tIns="24003" rIns="24003" bIns="24003" anchor="ctr"/>
              <a:lstStyle/>
              <a:p>
                <a:pPr algn="ctr" hangingPunct="0">
                  <a:defRPr/>
                </a:pPr>
                <a:endParaRPr lang="tr-TR" sz="19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ontAwesome" charset="0"/>
                  <a:sym typeface="FontAwesome" charset="0"/>
                </a:endParaRPr>
              </a:p>
              <a:p>
                <a:pPr algn="ctr" hangingPunct="0">
                  <a:defRPr/>
                </a:pPr>
                <a:r>
                  <a:rPr lang="en-US" sz="1900" kern="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FontAwesome Regular" charset="0"/>
                    <a:sym typeface="FontAwesome Regular" charset="0"/>
                  </a:rPr>
                  <a:t> </a:t>
                </a:r>
                <a:endParaRPr lang="en-US" sz="19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ontAwesome Regular" charset="0"/>
                  <a:sym typeface="FontAwesome Regular" charset="0"/>
                </a:endParaRPr>
              </a:p>
              <a:p>
                <a:pPr algn="ctr" hangingPunct="0">
                  <a:defRPr/>
                </a:pPr>
                <a:endParaRPr lang="en-US" sz="19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ontAwesome Regular" charset="0"/>
                  <a:sym typeface="FontAwesome Regular" charset="0"/>
                </a:endParaRPr>
              </a:p>
            </p:txBody>
          </p:sp>
          <p:sp>
            <p:nvSpPr>
              <p:cNvPr id="23" name="Line 7"/>
              <p:cNvSpPr>
                <a:spLocks noChangeShapeType="1"/>
              </p:cNvSpPr>
              <p:nvPr/>
            </p:nvSpPr>
            <p:spPr bwMode="auto">
              <a:xfrm flipV="1">
                <a:off x="1666925" y="2781684"/>
                <a:ext cx="1080120" cy="0"/>
              </a:xfrm>
              <a:prstGeom prst="line">
                <a:avLst/>
              </a:prstGeom>
              <a:noFill/>
              <a:ln w="25400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4003" tIns="24003" rIns="24003" bIns="24003" anchor="ctr"/>
              <a:lstStyle/>
              <a:p>
                <a:pPr algn="ctr" defTabSz="1176655" hangingPunct="0">
                  <a:defRPr/>
                </a:pPr>
                <a:endParaRPr lang="en-US" sz="1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Helvetica Light" charset="0"/>
                </a:endParaRPr>
              </a:p>
            </p:txBody>
          </p:sp>
          <p:sp>
            <p:nvSpPr>
              <p:cNvPr id="24" name="Line 8"/>
              <p:cNvSpPr>
                <a:spLocks noChangeShapeType="1"/>
              </p:cNvSpPr>
              <p:nvPr/>
            </p:nvSpPr>
            <p:spPr bwMode="auto">
              <a:xfrm flipV="1">
                <a:off x="1666925" y="3789796"/>
                <a:ext cx="1080120" cy="0"/>
              </a:xfrm>
              <a:prstGeom prst="line">
                <a:avLst/>
              </a:prstGeom>
              <a:noFill/>
              <a:ln w="25400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4003" tIns="24003" rIns="24003" bIns="24003" anchor="ctr"/>
              <a:lstStyle/>
              <a:p>
                <a:pPr algn="ctr" defTabSz="1176655" hangingPunct="0">
                  <a:defRPr/>
                </a:pPr>
                <a:endParaRPr lang="en-US" sz="15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Helvetica Light" charset="0"/>
                </a:endParaRPr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5589677" y="2381831"/>
              <a:ext cx="10583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kern="0" dirty="0"/>
                <a:t>2+2=5</a:t>
              </a:r>
              <a:endParaRPr lang="en-US" altLang="zh-CN" sz="2400" b="1" kern="0" dirty="0"/>
            </a:p>
          </p:txBody>
        </p:sp>
      </p:grpSp>
      <p:grpSp>
        <p:nvGrpSpPr>
          <p:cNvPr id="25" name="组合 7"/>
          <p:cNvGrpSpPr/>
          <p:nvPr/>
        </p:nvGrpSpPr>
        <p:grpSpPr>
          <a:xfrm>
            <a:off x="2153527" y="2580537"/>
            <a:ext cx="1462013" cy="1496290"/>
            <a:chOff x="3138727" y="3147814"/>
            <a:chExt cx="1462013" cy="1496290"/>
          </a:xfrm>
        </p:grpSpPr>
        <p:grpSp>
          <p:nvGrpSpPr>
            <p:cNvPr id="26" name="组合 33"/>
            <p:cNvGrpSpPr/>
            <p:nvPr/>
          </p:nvGrpSpPr>
          <p:grpSpPr>
            <a:xfrm>
              <a:off x="3138727" y="3147814"/>
              <a:ext cx="1462013" cy="1496290"/>
              <a:chOff x="1480017" y="2529819"/>
              <a:chExt cx="1462013" cy="1496290"/>
            </a:xfrm>
          </p:grpSpPr>
          <p:sp>
            <p:nvSpPr>
              <p:cNvPr id="28" name="AutoShape 4"/>
              <p:cNvSpPr/>
              <p:nvPr/>
            </p:nvSpPr>
            <p:spPr bwMode="auto">
              <a:xfrm>
                <a:off x="1480017" y="2529819"/>
                <a:ext cx="1462013" cy="1496290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  <a:close/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miter lim="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4003" tIns="24003" rIns="24003" bIns="24003" anchor="ctr"/>
              <a:lstStyle/>
              <a:p>
                <a:pPr algn="ctr" hangingPunct="0">
                  <a:defRPr/>
                </a:pPr>
                <a:endParaRPr lang="tr-TR" sz="19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ontAwesome" charset="0"/>
                  <a:sym typeface="FontAwesome" charset="0"/>
                </a:endParaRPr>
              </a:p>
              <a:p>
                <a:pPr algn="ctr" hangingPunct="0">
                  <a:defRPr/>
                </a:pPr>
                <a:r>
                  <a:rPr lang="en-US" sz="1900" kern="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FontAwesome Regular" charset="0"/>
                    <a:sym typeface="FontAwesome Regular" charset="0"/>
                  </a:rPr>
                  <a:t> </a:t>
                </a:r>
                <a:endParaRPr lang="en-US" sz="19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ontAwesome Regular" charset="0"/>
                  <a:sym typeface="FontAwesome Regular" charset="0"/>
                </a:endParaRPr>
              </a:p>
              <a:p>
                <a:pPr algn="ctr" hangingPunct="0">
                  <a:defRPr/>
                </a:pPr>
                <a:endParaRPr lang="en-US" sz="19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ontAwesome Regular" charset="0"/>
                  <a:sym typeface="FontAwesome Regular" charset="0"/>
                </a:endParaRPr>
              </a:p>
            </p:txBody>
          </p:sp>
          <p:sp>
            <p:nvSpPr>
              <p:cNvPr id="29" name="Line 7"/>
              <p:cNvSpPr>
                <a:spLocks noChangeShapeType="1"/>
              </p:cNvSpPr>
              <p:nvPr/>
            </p:nvSpPr>
            <p:spPr bwMode="auto">
              <a:xfrm flipV="1">
                <a:off x="1666925" y="2781684"/>
                <a:ext cx="1080120" cy="0"/>
              </a:xfrm>
              <a:prstGeom prst="line">
                <a:avLst/>
              </a:prstGeom>
              <a:noFill/>
              <a:ln w="25400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4003" tIns="24003" rIns="24003" bIns="24003" anchor="ctr"/>
              <a:lstStyle/>
              <a:p>
                <a:pPr algn="ctr" defTabSz="1176655" hangingPunct="0">
                  <a:defRPr/>
                </a:pPr>
                <a:endParaRPr lang="en-US" sz="1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Helvetica Light" charset="0"/>
                </a:endParaRPr>
              </a:p>
            </p:txBody>
          </p:sp>
          <p:sp>
            <p:nvSpPr>
              <p:cNvPr id="30" name="Line 8"/>
              <p:cNvSpPr>
                <a:spLocks noChangeShapeType="1"/>
              </p:cNvSpPr>
              <p:nvPr/>
            </p:nvSpPr>
            <p:spPr bwMode="auto">
              <a:xfrm flipV="1">
                <a:off x="1666925" y="3789796"/>
                <a:ext cx="1080120" cy="0"/>
              </a:xfrm>
              <a:prstGeom prst="line">
                <a:avLst/>
              </a:prstGeom>
              <a:noFill/>
              <a:ln w="25400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4003" tIns="24003" rIns="24003" bIns="24003" anchor="ctr"/>
              <a:lstStyle/>
              <a:p>
                <a:pPr algn="ctr" defTabSz="1176655" hangingPunct="0">
                  <a:defRPr/>
                </a:pPr>
                <a:endParaRPr lang="en-US" sz="15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Helvetica Light" charset="0"/>
                </a:endParaRPr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3347611" y="3658708"/>
              <a:ext cx="10583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kern="0" dirty="0"/>
                <a:t>1+3=4</a:t>
              </a:r>
              <a:endParaRPr lang="en-US" altLang="zh-CN" sz="2400" b="1" kern="0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644664" y="2580537"/>
            <a:ext cx="1462013" cy="1496290"/>
            <a:chOff x="4603965" y="3147814"/>
            <a:chExt cx="1462013" cy="1496290"/>
          </a:xfrm>
        </p:grpSpPr>
        <p:grpSp>
          <p:nvGrpSpPr>
            <p:cNvPr id="32" name="组合 29"/>
            <p:cNvGrpSpPr/>
            <p:nvPr/>
          </p:nvGrpSpPr>
          <p:grpSpPr>
            <a:xfrm>
              <a:off x="4603965" y="3147814"/>
              <a:ext cx="1462013" cy="1496290"/>
              <a:chOff x="1480017" y="2529819"/>
              <a:chExt cx="1462013" cy="1496290"/>
            </a:xfrm>
          </p:grpSpPr>
          <p:sp>
            <p:nvSpPr>
              <p:cNvPr id="34" name="AutoShape 4"/>
              <p:cNvSpPr/>
              <p:nvPr/>
            </p:nvSpPr>
            <p:spPr bwMode="auto">
              <a:xfrm>
                <a:off x="1480017" y="2529819"/>
                <a:ext cx="1462013" cy="1496290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  <a:close/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miter lim="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4003" tIns="24003" rIns="24003" bIns="24003" anchor="ctr"/>
              <a:lstStyle/>
              <a:p>
                <a:pPr algn="ctr" hangingPunct="0">
                  <a:defRPr/>
                </a:pPr>
                <a:endParaRPr lang="tr-TR" sz="19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ontAwesome" charset="0"/>
                  <a:sym typeface="FontAwesome" charset="0"/>
                </a:endParaRPr>
              </a:p>
              <a:p>
                <a:pPr algn="ctr" hangingPunct="0">
                  <a:defRPr/>
                </a:pPr>
                <a:r>
                  <a:rPr lang="en-US" sz="1900" kern="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FontAwesome Regular" charset="0"/>
                    <a:sym typeface="FontAwesome Regular" charset="0"/>
                  </a:rPr>
                  <a:t> </a:t>
                </a:r>
                <a:endParaRPr lang="en-US" sz="19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ontAwesome Regular" charset="0"/>
                  <a:sym typeface="FontAwesome Regular" charset="0"/>
                </a:endParaRPr>
              </a:p>
              <a:p>
                <a:pPr algn="ctr" hangingPunct="0">
                  <a:defRPr/>
                </a:pPr>
                <a:endParaRPr lang="en-US" sz="19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ontAwesome Regular" charset="0"/>
                  <a:sym typeface="FontAwesome Regular" charset="0"/>
                </a:endParaRPr>
              </a:p>
            </p:txBody>
          </p:sp>
          <p:sp>
            <p:nvSpPr>
              <p:cNvPr id="35" name="Line 7"/>
              <p:cNvSpPr>
                <a:spLocks noChangeShapeType="1"/>
              </p:cNvSpPr>
              <p:nvPr/>
            </p:nvSpPr>
            <p:spPr bwMode="auto">
              <a:xfrm flipV="1">
                <a:off x="1666925" y="2781684"/>
                <a:ext cx="1080120" cy="0"/>
              </a:xfrm>
              <a:prstGeom prst="line">
                <a:avLst/>
              </a:prstGeom>
              <a:noFill/>
              <a:ln w="25400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4003" tIns="24003" rIns="24003" bIns="24003" anchor="ctr"/>
              <a:lstStyle/>
              <a:p>
                <a:pPr algn="ctr" defTabSz="1176655" hangingPunct="0">
                  <a:defRPr/>
                </a:pPr>
                <a:endParaRPr lang="en-US" sz="1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Helvetica Light" charset="0"/>
                </a:endParaRPr>
              </a:p>
            </p:txBody>
          </p:sp>
          <p:sp>
            <p:nvSpPr>
              <p:cNvPr id="36" name="Line 8"/>
              <p:cNvSpPr>
                <a:spLocks noChangeShapeType="1"/>
              </p:cNvSpPr>
              <p:nvPr/>
            </p:nvSpPr>
            <p:spPr bwMode="auto">
              <a:xfrm flipV="1">
                <a:off x="1666925" y="3789796"/>
                <a:ext cx="1080120" cy="0"/>
              </a:xfrm>
              <a:prstGeom prst="line">
                <a:avLst/>
              </a:prstGeom>
              <a:noFill/>
              <a:ln w="25400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4003" tIns="24003" rIns="24003" bIns="24003" anchor="ctr"/>
              <a:lstStyle/>
              <a:p>
                <a:pPr algn="ctr" defTabSz="1176655" hangingPunct="0">
                  <a:defRPr/>
                </a:pPr>
                <a:endParaRPr lang="en-US" sz="15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Helvetica Light" charset="0"/>
                </a:endParaRP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4812690" y="3653735"/>
              <a:ext cx="10583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kern="0" dirty="0"/>
                <a:t>3+2=5</a:t>
              </a:r>
              <a:endParaRPr lang="en-US" altLang="zh-CN" sz="2400" b="1" kern="0" dirty="0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678" y="1765979"/>
            <a:ext cx="2088232" cy="29600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084678" y="4705511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kern="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妈妈打扫卫生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86000" y="220241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800" b="1" dirty="0" err="1">
                <a:sym typeface="+mn-ea"/>
              </a:rPr>
              <a:t>注意力的方向产生成果</a:t>
            </a:r>
            <a:r>
              <a:rPr lang="en-US" altLang="en-US" sz="2800" b="1" dirty="0">
                <a:sym typeface="+mn-ea"/>
              </a:rPr>
              <a:t>，</a:t>
            </a:r>
            <a:br>
              <a:rPr lang="en-US" altLang="en-US" sz="2800" b="1" dirty="0">
                <a:sym typeface="+mn-ea"/>
              </a:rPr>
            </a:br>
            <a:r>
              <a:rPr lang="en-US" altLang="en-US" sz="2800" b="1" dirty="0">
                <a:sym typeface="+mn-ea"/>
              </a:rPr>
              <a:t>   </a:t>
            </a:r>
            <a:br>
              <a:rPr lang="en-US" altLang="en-US" sz="2800" b="1" dirty="0">
                <a:sym typeface="+mn-ea"/>
              </a:rPr>
            </a:br>
            <a:r>
              <a:rPr lang="en-US" altLang="en-US" sz="2800" b="1" dirty="0">
                <a:sym typeface="+mn-ea"/>
              </a:rPr>
              <a:t>                    </a:t>
            </a:r>
            <a:r>
              <a:rPr lang="en-US" altLang="en-US" sz="2800" b="1" dirty="0" err="1">
                <a:sym typeface="+mn-ea"/>
              </a:rPr>
              <a:t>有焦点就有盲点</a:t>
            </a:r>
            <a:r>
              <a:rPr lang="zh-CN" altLang="en-US" sz="2800" b="1" dirty="0">
                <a:sym typeface="+mn-ea"/>
              </a:rPr>
              <a:t>。</a:t>
            </a:r>
            <a:endParaRPr lang="zh-CN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7200467" y="4762975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097" y="-22106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17785" y="1075174"/>
            <a:ext cx="605915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2800" b="1" kern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大多数的父母都期望孩子是完美</a:t>
            </a:r>
            <a:r>
              <a:rPr lang="zh-CN" altLang="en-US" sz="2800" b="1" kern="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的，</a:t>
            </a:r>
            <a:endParaRPr lang="en-US" altLang="zh-CN" sz="2800" b="1" kern="0" noProof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zh-CN" altLang="en-US" sz="2800" b="1" kern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2800" b="1" kern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注意力在孩子不完美的部分。</a:t>
            </a:r>
            <a:endParaRPr lang="zh-CN" altLang="en-US" sz="2800" b="1" kern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95984" y="1"/>
            <a:ext cx="9990048" cy="561940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703" y="418240"/>
            <a:ext cx="560243" cy="999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33353" y="1184204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008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主讲导师：刘延山</a:t>
            </a:r>
            <a:endParaRPr lang="zh-CN" altLang="en-US" sz="2000" dirty="0">
              <a:solidFill>
                <a:srgbClr val="008000"/>
              </a:solidFill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47699" y="1838926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6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ea"/>
              </a:rPr>
              <a:t>青岛市即墨区家庭教育研究会会长</a:t>
            </a:r>
            <a:endParaRPr lang="en-US" altLang="zh-CN" sz="16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ea"/>
            </a:endParaRPr>
          </a:p>
          <a:p>
            <a:r>
              <a:rPr lang="zh-CN" altLang="en-US" sz="16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ea"/>
              </a:rPr>
              <a:t>青岛市即墨区妇联家庭教育讲师团成员</a:t>
            </a:r>
            <a:endParaRPr lang="en-US" altLang="zh-CN" sz="16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ea"/>
            </a:endParaRPr>
          </a:p>
          <a:p>
            <a:r>
              <a:rPr lang="zh-CN" altLang="en-US" sz="16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ea"/>
              </a:rPr>
              <a:t>爱自然生命力体系青岛活动中心负责人</a:t>
            </a:r>
            <a:endParaRPr lang="en-US" altLang="zh-CN" sz="1600" noProof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ea"/>
            </a:endParaRPr>
          </a:p>
          <a:p>
            <a:r>
              <a:rPr lang="zh-CN" altLang="en-US" sz="16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ea"/>
              </a:rPr>
              <a:t>爱</a:t>
            </a:r>
            <a:r>
              <a:rPr lang="zh-CN" altLang="en-US" sz="16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ea"/>
              </a:rPr>
              <a:t>自然</a:t>
            </a:r>
            <a:r>
              <a:rPr lang="zh-CN" altLang="en-US" sz="16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ea"/>
              </a:rPr>
              <a:t>生命力体系</a:t>
            </a:r>
            <a:r>
              <a:rPr lang="zh-CN" altLang="en-US" sz="16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ea"/>
              </a:rPr>
              <a:t>亲子导师</a:t>
            </a:r>
            <a:endParaRPr lang="zh-CN" altLang="en-US" sz="16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ea"/>
            </a:endParaRPr>
          </a:p>
          <a:p>
            <a:r>
              <a:rPr lang="zh-CN" altLang="en-US" sz="16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ea"/>
              </a:rPr>
              <a:t>北京师范大学</a:t>
            </a:r>
            <a:r>
              <a:rPr lang="zh-CN" altLang="en-US" sz="16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ea"/>
              </a:rPr>
              <a:t>新</a:t>
            </a:r>
            <a:r>
              <a:rPr lang="zh-CN" altLang="en-US" sz="16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ea"/>
              </a:rPr>
              <a:t>家庭教育先行骨干</a:t>
            </a:r>
            <a:endParaRPr lang="en-US" altLang="zh-CN" sz="1600" noProof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ea"/>
            </a:endParaRPr>
          </a:p>
          <a:p>
            <a:r>
              <a:rPr lang="zh-CN" altLang="en-US" sz="16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ea"/>
              </a:rPr>
              <a:t>家庭教育指导师</a:t>
            </a:r>
            <a:endParaRPr lang="en-US" altLang="zh-CN" sz="16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ea"/>
            </a:endParaRPr>
          </a:p>
          <a:p>
            <a:r>
              <a:rPr lang="zh-CN" altLang="en-US" sz="16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ea"/>
              </a:rPr>
              <a:t>绘画心理分析师</a:t>
            </a:r>
            <a:endParaRPr lang="en-US" altLang="zh-CN" sz="16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ea"/>
            </a:endParaRPr>
          </a:p>
          <a:p>
            <a:endParaRPr lang="en-US" altLang="zh-CN" sz="16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ea"/>
            </a:endParaRPr>
          </a:p>
          <a:p>
            <a:r>
              <a:rPr lang="zh-CN" altLang="en-US" sz="16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ea"/>
              </a:rPr>
              <a:t>热爱家庭教育，提倡通过家、校、社的融教育。影响更多的家庭走向夫妻和谐，孩子阳光灿烂，家庭幸福美满！</a:t>
            </a:r>
            <a:endParaRPr lang="zh-CN" altLang="en-US" sz="16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6" name="Picture 2" descr="F:\3刘延山\刘延山相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5984" y="1838926"/>
            <a:ext cx="3291830" cy="32918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09185" y="1242849"/>
            <a:ext cx="5627077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2800" kern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行为矫正的最好的办法</a:t>
            </a:r>
            <a:r>
              <a:rPr lang="en-US" altLang="x-none" sz="2800" kern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:</a:t>
            </a:r>
            <a:endParaRPr lang="en-US" altLang="x-none" sz="2800" kern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altLang="x-none" sz="2800" kern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2800" kern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          </a:t>
            </a:r>
            <a:r>
              <a:rPr lang="zh-CN" altLang="en-US" sz="2800" b="1" kern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记住</a:t>
            </a:r>
            <a:r>
              <a:rPr lang="zh-CN" altLang="en-US" sz="2800" kern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：</a:t>
            </a:r>
            <a:endParaRPr lang="zh-CN" altLang="en-US" sz="2800" kern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2800" b="1" kern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黑体" panose="02010609060101010101" pitchFamily="49" charset="-122"/>
                <a:sym typeface="+mn-ea"/>
              </a:rPr>
              <a:t>     关注好的行为忽视不好的行为</a:t>
            </a:r>
            <a:endParaRPr lang="zh-CN" altLang="en-US" sz="2800" b="1" kern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73869" y="2421709"/>
            <a:ext cx="3577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ym typeface="+mn-ea"/>
              </a:rPr>
              <a:t>●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4319972" y="2283718"/>
            <a:ext cx="432048" cy="4320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52943" y="2417862"/>
            <a:ext cx="22381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66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破破坏性坏</a:t>
            </a:r>
            <a:r>
              <a:rPr lang="zh-CN" altLang="en-US" sz="14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性</a:t>
            </a:r>
            <a:r>
              <a:rPr lang="en-US" altLang="zh-CN" sz="14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/</a:t>
            </a:r>
            <a:r>
              <a:rPr lang="zh-CN" altLang="en-US" sz="14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建设性问句</a:t>
            </a:r>
            <a:endParaRPr lang="zh-CN" altLang="en-US" sz="14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200657" y="4835723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1400" kern="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互动：拍掌两次</a:t>
            </a:r>
            <a:endParaRPr lang="en-US" altLang="x-none" sz="1400" kern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11121" y="848750"/>
            <a:ext cx="44916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kern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原生</a:t>
            </a:r>
            <a:r>
              <a:rPr lang="zh-CN" altLang="en-US" sz="2000" kern="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家庭对一个人的影响不可小视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35394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181173" y="4770624"/>
            <a:ext cx="1082348" cy="269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FontTx/>
              <a:buNone/>
              <a:defRPr/>
            </a:pPr>
            <a:r>
              <a:rPr lang="zh-CN" altLang="en-US" sz="1400" b="1" noProof="1" smtClean="0">
                <a:sym typeface="+mn-ea"/>
              </a:rPr>
              <a:t>爸爸回家晚</a:t>
            </a:r>
            <a:endParaRPr lang="zh-CN" altLang="en-US" sz="1400" b="1" noProof="1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82314" y="2233195"/>
            <a:ext cx="51539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800" dirty="0" smtClean="0"/>
          </a:p>
          <a:p>
            <a:r>
              <a:rPr lang="zh-CN" altLang="en-US" sz="3200" dirty="0" smtClean="0"/>
              <a:t>找出你家孩子身上</a:t>
            </a:r>
            <a:r>
              <a:rPr lang="en-US" altLang="zh-CN" sz="3200" dirty="0" smtClean="0"/>
              <a:t>20</a:t>
            </a:r>
            <a:r>
              <a:rPr lang="zh-CN" altLang="en-US" sz="3200" dirty="0" smtClean="0"/>
              <a:t>个优点</a:t>
            </a:r>
            <a:endParaRPr lang="zh-CN" altLang="en-US" sz="3200" dirty="0"/>
          </a:p>
        </p:txBody>
      </p:sp>
      <p:sp>
        <p:nvSpPr>
          <p:cNvPr id="6" name="五边形 5"/>
          <p:cNvSpPr/>
          <p:nvPr/>
        </p:nvSpPr>
        <p:spPr bwMode="auto">
          <a:xfrm>
            <a:off x="844311" y="974690"/>
            <a:ext cx="3386045" cy="612854"/>
          </a:xfrm>
          <a:prstGeom prst="homePlate">
            <a:avLst/>
          </a:prstGeom>
          <a:solidFill>
            <a:srgbClr val="83BB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zh-CN" altLang="en-US" sz="3200" dirty="0">
                <a:solidFill>
                  <a:schemeClr val="bg1"/>
                </a:solidFill>
              </a:rPr>
              <a:t>情感链接作业：</a:t>
            </a:r>
            <a:endParaRPr lang="en-US" altLang="zh-CN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550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0629" y="744304"/>
            <a:ext cx="49954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  <a:defRPr/>
            </a:pPr>
            <a:r>
              <a:rPr lang="zh-CN" altLang="en-US" sz="2000" b="1" noProof="1">
                <a:sym typeface="+mn-ea"/>
              </a:rPr>
              <a:t>“为什么没有考</a:t>
            </a:r>
            <a:r>
              <a:rPr lang="zh-CN" altLang="en-US" sz="2000" b="1" noProof="1" smtClean="0">
                <a:sym typeface="+mn-ea"/>
              </a:rPr>
              <a:t>好？”</a:t>
            </a:r>
            <a:endParaRPr lang="zh-CN" altLang="en-US" sz="2000" b="1" noProof="1"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zh-CN" altLang="en-US" noProof="1">
                <a:sym typeface="+mn-ea"/>
              </a:rPr>
              <a:t>                                                       </a:t>
            </a:r>
            <a:r>
              <a:rPr lang="zh-CN" altLang="en-US" noProof="1" smtClean="0">
                <a:sym typeface="+mn-ea"/>
              </a:rPr>
              <a:t>               </a:t>
            </a:r>
            <a:r>
              <a:rPr lang="zh-CN" altLang="en-US" sz="18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过去</a:t>
            </a:r>
            <a:endParaRPr lang="en-US" altLang="zh-CN" sz="1800" noProof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zh-CN" altLang="en-US" sz="18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zh-CN" altLang="en-US" sz="1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                                           </a:t>
            </a:r>
            <a:r>
              <a:rPr lang="zh-CN" altLang="en-US" sz="14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 ↓</a:t>
            </a:r>
            <a:endParaRPr lang="en-US" altLang="zh-CN" sz="1400" noProof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zh-CN" altLang="en-US" sz="14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zh-CN" altLang="en-US" sz="1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                          </a:t>
            </a:r>
            <a:r>
              <a:rPr lang="zh-CN" altLang="en-US" sz="14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 </a:t>
            </a:r>
            <a:r>
              <a:rPr lang="zh-CN" altLang="en-US" sz="18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困难</a:t>
            </a:r>
            <a:r>
              <a:rPr lang="zh-CN" altLang="en-US" sz="18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、抱怨与籍</a:t>
            </a:r>
            <a:r>
              <a:rPr lang="zh-CN" altLang="en-US" sz="18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口</a:t>
            </a:r>
            <a:endParaRPr lang="en-US" altLang="zh-CN" sz="1800" noProof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zh-CN" altLang="en-US" sz="18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zh-CN" altLang="en-US" sz="1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                                           </a:t>
            </a:r>
            <a:r>
              <a:rPr lang="zh-CN" altLang="en-US" sz="14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 ↓</a:t>
            </a:r>
            <a:endParaRPr lang="en-US" altLang="zh-CN" sz="1400" noProof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zh-CN" altLang="en-US" sz="14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zh-CN" altLang="en-US" sz="1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                                   </a:t>
            </a:r>
            <a:r>
              <a:rPr lang="zh-CN" altLang="en-US" sz="14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</a:t>
            </a:r>
            <a:r>
              <a:rPr lang="zh-CN" altLang="en-US" sz="18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负面情绪</a:t>
            </a:r>
            <a:endParaRPr lang="en-US" altLang="zh-CN" sz="1800" noProof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zh-CN" altLang="en-US" sz="18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zh-CN" altLang="en-US" sz="1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                                           </a:t>
            </a:r>
            <a:r>
              <a:rPr lang="zh-CN" altLang="en-US" sz="14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 ↓</a:t>
            </a:r>
            <a:endParaRPr lang="en-US" altLang="zh-CN" sz="1400" noProof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zh-CN" altLang="en-US" sz="14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zh-CN" altLang="en-US" sz="1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                                      </a:t>
            </a:r>
            <a:r>
              <a:rPr lang="zh-CN" altLang="en-US" sz="14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</a:t>
            </a:r>
            <a:r>
              <a:rPr lang="zh-CN" altLang="en-US" sz="18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没信心</a:t>
            </a:r>
            <a:endParaRPr lang="en-US" altLang="zh-CN" sz="1800" noProof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zh-CN" altLang="en-US" sz="14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zh-CN" altLang="en-US" sz="1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                                           </a:t>
            </a:r>
            <a:r>
              <a:rPr lang="zh-CN" altLang="en-US" sz="14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 ↓ </a:t>
            </a:r>
            <a:endParaRPr lang="en-US" altLang="zh-CN" sz="1400" noProof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zh-CN" altLang="en-US" sz="14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zh-CN" altLang="en-US" sz="1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                                       </a:t>
            </a:r>
            <a:r>
              <a:rPr lang="zh-CN" altLang="en-US" sz="14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</a:t>
            </a:r>
            <a:r>
              <a:rPr lang="zh-CN" altLang="en-US" sz="18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没希望</a:t>
            </a:r>
            <a:endParaRPr lang="en-US" altLang="zh-CN" sz="1800" noProof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zh-CN" altLang="en-US" sz="14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zh-CN" altLang="en-US" sz="1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                                           </a:t>
            </a:r>
            <a:r>
              <a:rPr lang="zh-CN" altLang="en-US" sz="14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 ↓</a:t>
            </a:r>
            <a:endParaRPr lang="en-US" altLang="zh-CN" sz="1400" noProof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zh-CN" altLang="en-US" sz="14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zh-CN" altLang="en-US" sz="1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                                       </a:t>
            </a:r>
            <a:r>
              <a:rPr lang="zh-CN" altLang="en-US" sz="14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  </a:t>
            </a:r>
            <a:r>
              <a:rPr lang="zh-CN" altLang="en-US" sz="1800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无</a:t>
            </a:r>
            <a:r>
              <a:rPr lang="zh-CN" altLang="en-US" sz="18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价值</a:t>
            </a:r>
            <a:endParaRPr lang="zh-CN" altLang="en-US" sz="18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18947" y="342390"/>
            <a:ext cx="2101857" cy="3453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FontTx/>
              <a:buNone/>
              <a:defRPr/>
            </a:pPr>
            <a:r>
              <a:rPr lang="zh-CN" altLang="en-US" sz="2000" b="1" noProof="1" smtClean="0">
                <a:sym typeface="+mn-ea"/>
              </a:rPr>
              <a:t>           破坏性</a:t>
            </a:r>
            <a:r>
              <a:rPr lang="zh-CN" altLang="en-US" sz="2000" b="1" noProof="1">
                <a:sym typeface="+mn-ea"/>
              </a:rPr>
              <a:t>沟通</a:t>
            </a:r>
            <a:endParaRPr lang="zh-CN" altLang="en-US" sz="2000" b="1" noProof="1"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5818908" y="3077702"/>
            <a:ext cx="3325092" cy="2065798"/>
          </a:xfrm>
          <a:prstGeom prst="roundRect">
            <a:avLst>
              <a:gd name="adj" fmla="val 50000"/>
            </a:avLst>
          </a:prstGeom>
          <a:blipFill>
            <a:blip r:embed="rId2" cstate="print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4537 L -0.39358 0.252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7" y="1034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550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67646" y="31113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建设性</a:t>
            </a:r>
            <a:r>
              <a:rPr lang="zh-CN" altLang="en-US" sz="2000" b="1" dirty="0" smtClean="0"/>
              <a:t>的</a:t>
            </a:r>
            <a:r>
              <a:rPr lang="zh-CN" altLang="en-US" sz="2000" b="1" dirty="0"/>
              <a:t>沟通</a:t>
            </a:r>
            <a:endParaRPr lang="zh-CN" altLang="en-US" sz="2000" b="1" dirty="0"/>
          </a:p>
        </p:txBody>
      </p:sp>
      <p:sp>
        <p:nvSpPr>
          <p:cNvPr id="3" name="矩形 2"/>
          <p:cNvSpPr/>
          <p:nvPr/>
        </p:nvSpPr>
        <p:spPr>
          <a:xfrm>
            <a:off x="251207" y="419406"/>
            <a:ext cx="683287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b="1" dirty="0"/>
              <a:t>“</a:t>
            </a:r>
            <a:r>
              <a:rPr lang="zh-CN" altLang="en-US" sz="2000" b="1" dirty="0"/>
              <a:t>怎么样才能考好？</a:t>
            </a:r>
            <a:r>
              <a:rPr lang="zh-CN" altLang="en-US" sz="2000" b="1" dirty="0" smtClean="0"/>
              <a:t>”</a:t>
            </a:r>
            <a:r>
              <a:rPr lang="zh-CN" altLang="zh-CN" sz="2000" b="1" dirty="0" smtClean="0"/>
              <a:t> </a:t>
            </a:r>
            <a:endParaRPr lang="en-US" altLang="zh-CN" sz="2000" b="1" dirty="0" smtClean="0"/>
          </a:p>
          <a:p>
            <a:r>
              <a:rPr lang="en-US" altLang="zh-CN" sz="2000" b="1" dirty="0"/>
              <a:t> </a:t>
            </a:r>
            <a:r>
              <a:rPr lang="en-US" altLang="zh-CN" sz="2000" b="1" dirty="0" smtClean="0"/>
              <a:t>                                            </a:t>
            </a:r>
            <a:r>
              <a:rPr lang="zh-CN" altLang="en-US" sz="1800" b="1" dirty="0" smtClean="0"/>
              <a:t>未来</a:t>
            </a:r>
            <a:r>
              <a:rPr lang="zh-CN" altLang="zh-CN" sz="1800" b="1" dirty="0" smtClean="0"/>
              <a:t> </a:t>
            </a:r>
            <a:r>
              <a:rPr lang="zh-CN" altLang="zh-CN" sz="4000" b="1" dirty="0" smtClean="0"/>
              <a:t>  </a:t>
            </a:r>
            <a:r>
              <a:rPr lang="en-US" altLang="zh-CN" sz="4000" b="1" dirty="0" smtClean="0"/>
              <a:t> </a:t>
            </a:r>
            <a:r>
              <a:rPr lang="zh-CN" altLang="en-US" sz="1400" b="1" dirty="0" smtClean="0"/>
              <a:t>                               </a:t>
            </a:r>
            <a:endParaRPr lang="zh-CN" altLang="en-US" sz="1400" b="1" dirty="0" smtClean="0"/>
          </a:p>
          <a:p>
            <a:r>
              <a:rPr lang="zh-CN" altLang="zh-CN" sz="1400" b="1" dirty="0" smtClean="0"/>
              <a:t>                                          </a:t>
            </a:r>
            <a:r>
              <a:rPr lang="en-US" altLang="zh-CN" sz="1400" b="1" dirty="0" smtClean="0"/>
              <a:t>                          </a:t>
            </a:r>
            <a:r>
              <a:rPr lang="zh-CN" altLang="zh-CN" sz="1400" b="1" dirty="0" smtClean="0"/>
              <a:t>↓</a:t>
            </a:r>
            <a:endParaRPr lang="en-US" altLang="zh-CN" sz="1400" b="1" dirty="0" smtClean="0"/>
          </a:p>
          <a:p>
            <a:endParaRPr lang="zh-CN" altLang="zh-CN" sz="1400" b="1" dirty="0"/>
          </a:p>
          <a:p>
            <a:r>
              <a:rPr lang="zh-CN" altLang="zh-CN" sz="1400" b="1" dirty="0"/>
              <a:t>                                         </a:t>
            </a:r>
            <a:r>
              <a:rPr lang="en-US" altLang="zh-CN" sz="1400" b="1" dirty="0" smtClean="0"/>
              <a:t>                        </a:t>
            </a:r>
            <a:r>
              <a:rPr lang="zh-CN" altLang="en-US" sz="1800" b="1" dirty="0" smtClean="0"/>
              <a:t>方法</a:t>
            </a:r>
            <a:endParaRPr lang="zh-CN" altLang="en-US" sz="1800" b="1" dirty="0"/>
          </a:p>
          <a:p>
            <a:r>
              <a:rPr lang="zh-CN" altLang="zh-CN" sz="1800" b="1" dirty="0"/>
              <a:t>                                                   </a:t>
            </a:r>
            <a:r>
              <a:rPr lang="en-US" altLang="zh-CN" sz="1800" b="1" dirty="0" smtClean="0"/>
              <a:t> </a:t>
            </a:r>
            <a:r>
              <a:rPr lang="zh-CN" altLang="zh-CN" sz="1400" b="1" dirty="0" smtClean="0"/>
              <a:t>↓</a:t>
            </a:r>
            <a:endParaRPr lang="en-US" altLang="zh-CN" sz="1400" b="1" dirty="0" smtClean="0"/>
          </a:p>
          <a:p>
            <a:endParaRPr lang="zh-CN" altLang="zh-CN" sz="1400" b="1" dirty="0"/>
          </a:p>
          <a:p>
            <a:r>
              <a:rPr lang="zh-CN" altLang="zh-CN" sz="1800" b="1" dirty="0"/>
              <a:t>                                     </a:t>
            </a:r>
            <a:r>
              <a:rPr lang="en-US" altLang="zh-CN" sz="1800" b="1" dirty="0" smtClean="0"/>
              <a:t>        </a:t>
            </a:r>
            <a:r>
              <a:rPr lang="zh-CN" altLang="en-US" sz="1800" b="1" dirty="0" smtClean="0"/>
              <a:t>正面</a:t>
            </a:r>
            <a:r>
              <a:rPr lang="zh-CN" altLang="en-US" sz="1800" b="1" dirty="0"/>
              <a:t>情绪</a:t>
            </a:r>
            <a:endParaRPr lang="zh-CN" altLang="en-US" sz="1800" b="1" dirty="0"/>
          </a:p>
          <a:p>
            <a:r>
              <a:rPr lang="zh-CN" altLang="zh-CN" sz="1800" b="1" dirty="0"/>
              <a:t>                                                    </a:t>
            </a:r>
            <a:r>
              <a:rPr lang="zh-CN" altLang="zh-CN" sz="1400" b="1" dirty="0" smtClean="0"/>
              <a:t>↓</a:t>
            </a:r>
            <a:endParaRPr lang="en-US" altLang="zh-CN" sz="1400" b="1" dirty="0" smtClean="0"/>
          </a:p>
          <a:p>
            <a:endParaRPr lang="zh-CN" altLang="zh-CN" sz="1400" b="1" dirty="0"/>
          </a:p>
          <a:p>
            <a:r>
              <a:rPr lang="zh-CN" altLang="zh-CN" sz="1800" b="1" dirty="0"/>
              <a:t>                                        </a:t>
            </a:r>
            <a:r>
              <a:rPr lang="en-US" altLang="zh-CN" sz="1800" b="1" dirty="0" smtClean="0"/>
              <a:t>         </a:t>
            </a:r>
            <a:r>
              <a:rPr lang="zh-CN" altLang="en-US" sz="1800" b="1" dirty="0" smtClean="0"/>
              <a:t>信心</a:t>
            </a:r>
            <a:endParaRPr lang="zh-CN" altLang="en-US" sz="1800" b="1" dirty="0"/>
          </a:p>
          <a:p>
            <a:r>
              <a:rPr lang="zh-CN" altLang="zh-CN" sz="1800" b="1" dirty="0"/>
              <a:t>                                                    </a:t>
            </a:r>
            <a:r>
              <a:rPr lang="zh-CN" altLang="zh-CN" sz="1400" b="1" dirty="0" smtClean="0"/>
              <a:t>↓</a:t>
            </a:r>
            <a:r>
              <a:rPr lang="zh-CN" altLang="zh-CN" sz="1800" b="1" dirty="0" smtClean="0"/>
              <a:t> </a:t>
            </a:r>
            <a:endParaRPr lang="en-US" altLang="zh-CN" sz="1800" b="1" dirty="0" smtClean="0"/>
          </a:p>
          <a:p>
            <a:endParaRPr lang="zh-CN" altLang="zh-CN" sz="1800" b="1" dirty="0"/>
          </a:p>
          <a:p>
            <a:r>
              <a:rPr lang="zh-CN" altLang="zh-CN" sz="1800" b="1" dirty="0"/>
              <a:t>                                        </a:t>
            </a:r>
            <a:r>
              <a:rPr lang="en-US" altLang="zh-CN" sz="1800" b="1" dirty="0" smtClean="0"/>
              <a:t>         </a:t>
            </a:r>
            <a:r>
              <a:rPr lang="zh-CN" altLang="en-US" sz="1800" b="1" dirty="0" smtClean="0"/>
              <a:t>希望</a:t>
            </a:r>
            <a:endParaRPr lang="zh-CN" altLang="en-US" sz="1800" b="1" dirty="0"/>
          </a:p>
          <a:p>
            <a:r>
              <a:rPr lang="zh-CN" altLang="zh-CN" sz="1800" b="1" dirty="0"/>
              <a:t>                                                    </a:t>
            </a:r>
            <a:r>
              <a:rPr lang="zh-CN" altLang="zh-CN" sz="1400" b="1" dirty="0" smtClean="0"/>
              <a:t>↓</a:t>
            </a:r>
            <a:endParaRPr lang="zh-CN" altLang="zh-CN" sz="1400" b="1" dirty="0"/>
          </a:p>
          <a:p>
            <a:r>
              <a:rPr lang="zh-CN" altLang="zh-CN" sz="1800" b="1" dirty="0"/>
              <a:t>                                      </a:t>
            </a:r>
            <a:r>
              <a:rPr lang="en-US" altLang="zh-CN" sz="1800" b="1" dirty="0" smtClean="0"/>
              <a:t>         </a:t>
            </a:r>
            <a:r>
              <a:rPr lang="zh-CN" altLang="en-US" sz="1800" b="1" dirty="0" smtClean="0"/>
              <a:t>自信心</a:t>
            </a:r>
            <a:endParaRPr lang="zh-CN" altLang="en-US" sz="1800" b="1" dirty="0"/>
          </a:p>
        </p:txBody>
      </p:sp>
      <p:sp>
        <p:nvSpPr>
          <p:cNvPr id="5" name="圆角矩形 4"/>
          <p:cNvSpPr/>
          <p:nvPr/>
        </p:nvSpPr>
        <p:spPr bwMode="auto">
          <a:xfrm>
            <a:off x="5391195" y="126891"/>
            <a:ext cx="3752805" cy="2102568"/>
          </a:xfrm>
          <a:prstGeom prst="roundRect">
            <a:avLst>
              <a:gd name="adj" fmla="val 50000"/>
            </a:avLst>
          </a:prstGeom>
          <a:blipFill>
            <a:blip r:embed="rId2" cstate="print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68125" y="4681853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600" dirty="0"/>
              <a:t>试卷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09877E-6 L 0.37309 -0.20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46" y="-1037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22031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838846" y="718094"/>
            <a:ext cx="5526595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defRPr/>
            </a:pPr>
            <a:r>
              <a:rPr lang="zh-CN" altLang="en-US" sz="3200" kern="0" noProof="1">
                <a:sym typeface="+mn-ea"/>
              </a:rPr>
              <a:t>赞赏与批评</a:t>
            </a:r>
            <a:endParaRPr lang="zh-CN" altLang="en-US" sz="3200" kern="0" noProof="1">
              <a:sym typeface="+mn-ea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defRPr/>
            </a:pPr>
            <a:r>
              <a:rPr lang="zh-CN" altLang="en-US" sz="2800" kern="0" noProof="1">
                <a:sym typeface="+mn-ea"/>
              </a:rPr>
              <a:t>              </a:t>
            </a:r>
            <a:r>
              <a:rPr lang="zh-CN" altLang="en-US" sz="2800" kern="0" noProof="1" smtClean="0">
                <a:sym typeface="+mn-ea"/>
              </a:rPr>
              <a:t> </a:t>
            </a:r>
            <a:r>
              <a:rPr lang="zh-CN" altLang="en-US" sz="2800" kern="0" noProof="1">
                <a:sym typeface="+mn-ea"/>
              </a:rPr>
              <a:t>*赞赏：对人不对事</a:t>
            </a:r>
            <a:endParaRPr lang="zh-CN" altLang="en-US" sz="2800" noProof="1"/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defRPr/>
            </a:pPr>
            <a:r>
              <a:rPr lang="en-US" altLang="zh-CN" sz="2800" kern="0" noProof="1">
                <a:sym typeface="+mn-ea"/>
              </a:rPr>
              <a:t>               </a:t>
            </a:r>
            <a:r>
              <a:rPr lang="en-US" altLang="zh-CN" sz="2800" kern="0" noProof="1" smtClean="0">
                <a:sym typeface="+mn-ea"/>
              </a:rPr>
              <a:t>*</a:t>
            </a:r>
            <a:r>
              <a:rPr lang="zh-CN" altLang="en-US" sz="2800" kern="0" noProof="1">
                <a:sym typeface="+mn-ea"/>
              </a:rPr>
              <a:t>批评：对事不对人</a:t>
            </a:r>
            <a:endParaRPr lang="zh-CN" altLang="en-US" sz="2800" noProof="1"/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defRPr/>
            </a:pPr>
            <a:r>
              <a:rPr lang="zh-CN" altLang="en-US" sz="2800" kern="0" noProof="1">
                <a:sym typeface="+mn-ea"/>
              </a:rPr>
              <a:t>     </a:t>
            </a:r>
            <a:endParaRPr lang="zh-CN" altLang="en-US" sz="2800" noProof="1"/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defRPr/>
            </a:pPr>
            <a:r>
              <a:rPr lang="zh-CN" altLang="en-US" sz="2800" kern="0" noProof="1">
                <a:sym typeface="+mn-ea"/>
              </a:rPr>
              <a:t>    </a:t>
            </a:r>
            <a:r>
              <a:rPr lang="zh-CN" altLang="en-US" sz="2800" kern="0" noProof="1" smtClean="0">
                <a:sym typeface="+mn-ea"/>
              </a:rPr>
              <a:t>我</a:t>
            </a:r>
            <a:r>
              <a:rPr lang="zh-CN" altLang="en-US" sz="2800" kern="0" noProof="1">
                <a:sym typeface="+mn-ea"/>
              </a:rPr>
              <a:t>拒绝你的行为但不拒绝你的人</a:t>
            </a:r>
            <a:endParaRPr lang="zh-CN" altLang="en-US" sz="2800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336306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98379" y="1086868"/>
            <a:ext cx="6750566" cy="2357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defRPr/>
            </a:pPr>
            <a:r>
              <a:rPr lang="zh-CN" altLang="en-US" sz="3200" b="1" kern="0" noProof="1" smtClean="0">
                <a:sym typeface="+mn-ea"/>
              </a:rPr>
              <a:t>沟通艺术：</a:t>
            </a:r>
            <a:endParaRPr lang="en-US" altLang="zh-CN" sz="3200" b="1" kern="0" noProof="1" smtClean="0">
              <a:sym typeface="+mn-ea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defRPr/>
            </a:pPr>
            <a:endParaRPr lang="en-US" altLang="zh-CN" sz="3200" b="1" kern="0" noProof="1">
              <a:sym typeface="+mn-ea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defRPr/>
            </a:pPr>
            <a:r>
              <a:rPr lang="zh-CN" altLang="en-US" sz="3200" b="1" kern="0" noProof="1" smtClean="0">
                <a:sym typeface="+mn-ea"/>
              </a:rPr>
              <a:t>批评时，少问为什么，多问怎么样？</a:t>
            </a:r>
            <a:endParaRPr lang="en-US" altLang="zh-CN" sz="3200" b="1" kern="0" noProof="1" smtClean="0">
              <a:sym typeface="+mn-ea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defRPr/>
            </a:pPr>
            <a:r>
              <a:rPr lang="zh-CN" altLang="en-US" sz="3200" b="1" kern="0" noProof="1" smtClean="0">
                <a:sym typeface="+mn-ea"/>
              </a:rPr>
              <a:t>赞美表扬时，多问为什么。</a:t>
            </a:r>
            <a:endParaRPr lang="zh-CN" altLang="en-US" sz="3200" b="1" kern="0" noProof="1"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37277" y="4880402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defRPr/>
            </a:pPr>
            <a:r>
              <a:rPr lang="zh-CN" altLang="en-US" sz="1200" kern="0" noProof="1">
                <a:sym typeface="+mn-ea"/>
              </a:rPr>
              <a:t>爸爸被辞工作</a:t>
            </a:r>
            <a:endParaRPr lang="zh-CN" altLang="en-US" sz="1200" kern="0" noProof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12596"/>
            <a:ext cx="9144000" cy="514550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81457" y="65464"/>
            <a:ext cx="5094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b="1" dirty="0"/>
          </a:p>
        </p:txBody>
      </p:sp>
      <p:sp>
        <p:nvSpPr>
          <p:cNvPr id="3" name="矩形 2"/>
          <p:cNvSpPr/>
          <p:nvPr/>
        </p:nvSpPr>
        <p:spPr>
          <a:xfrm>
            <a:off x="251207" y="419406"/>
            <a:ext cx="68328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zh-CN" sz="1400" b="1" dirty="0"/>
          </a:p>
          <a:p>
            <a:r>
              <a:rPr lang="zh-CN" altLang="zh-CN" sz="1800" b="1" dirty="0"/>
              <a:t>                                     </a:t>
            </a:r>
            <a:r>
              <a:rPr lang="en-US" altLang="zh-CN" sz="1800" b="1" dirty="0" smtClean="0"/>
              <a:t>       </a:t>
            </a:r>
            <a:endParaRPr lang="zh-CN" altLang="en-US" sz="1800" b="1" dirty="0"/>
          </a:p>
        </p:txBody>
      </p:sp>
      <p:sp>
        <p:nvSpPr>
          <p:cNvPr id="6" name="矩形 5"/>
          <p:cNvSpPr/>
          <p:nvPr/>
        </p:nvSpPr>
        <p:spPr>
          <a:xfrm>
            <a:off x="602900" y="1285208"/>
            <a:ext cx="61495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zh-CN" altLang="en-US" sz="2800" b="1" dirty="0">
                <a:sym typeface="宋体" panose="02010600030101010101" pitchFamily="2" charset="-122"/>
              </a:rPr>
              <a:t>力量在</a:t>
            </a:r>
            <a:r>
              <a:rPr lang="zh-CN" altLang="en-US" sz="2800" b="1" dirty="0">
                <a:solidFill>
                  <a:srgbClr val="FF0000"/>
                </a:solidFill>
                <a:sym typeface="宋体" panose="02010600030101010101" pitchFamily="2" charset="-122"/>
              </a:rPr>
              <a:t>外</a:t>
            </a:r>
            <a:r>
              <a:rPr lang="zh-CN" altLang="en-US" sz="2800" b="1" dirty="0">
                <a:sym typeface="宋体" panose="02010600030101010101" pitchFamily="2" charset="-122"/>
              </a:rPr>
              <a:t>，孩子人生</a:t>
            </a:r>
            <a:r>
              <a:rPr lang="zh-CN" altLang="en-US" sz="2800" b="1" dirty="0">
                <a:solidFill>
                  <a:srgbClr val="FF0000"/>
                </a:solidFill>
                <a:sym typeface="宋体" panose="02010600030101010101" pitchFamily="2" charset="-122"/>
              </a:rPr>
              <a:t>被别人主导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zh-CN" altLang="en-US" sz="2800" b="1" dirty="0">
                <a:sym typeface="宋体" panose="02010600030101010101" pitchFamily="2" charset="-122"/>
              </a:rPr>
              <a:t>        力量在</a:t>
            </a:r>
            <a:r>
              <a:rPr lang="zh-CN" altLang="en-US" sz="2800" b="1" dirty="0">
                <a:solidFill>
                  <a:srgbClr val="FF0000"/>
                </a:solidFill>
                <a:sym typeface="宋体" panose="02010600030101010101" pitchFamily="2" charset="-122"/>
              </a:rPr>
              <a:t>内</a:t>
            </a:r>
            <a:r>
              <a:rPr lang="zh-CN" altLang="en-US" sz="2800" b="1" dirty="0">
                <a:sym typeface="宋体" panose="02010600030101010101" pitchFamily="2" charset="-122"/>
              </a:rPr>
              <a:t>，孩子</a:t>
            </a:r>
            <a:r>
              <a:rPr lang="zh-CN" altLang="en-US" sz="2800" b="1" dirty="0">
                <a:solidFill>
                  <a:srgbClr val="FF0000"/>
                </a:solidFill>
                <a:sym typeface="宋体" panose="02010600030101010101" pitchFamily="2" charset="-122"/>
              </a:rPr>
              <a:t>主导自己的人生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97208" y="2960473"/>
            <a:ext cx="184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661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8068" y="3646781"/>
            <a:ext cx="184731" cy="4367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</a:pP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1" y="3865141"/>
            <a:ext cx="5591478" cy="1275369"/>
          </a:xfrm>
          <a:prstGeom prst="roundRect">
            <a:avLst>
              <a:gd name="adj" fmla="val 5041"/>
            </a:avLst>
          </a:prstGeom>
          <a:solidFill>
            <a:srgbClr val="FFFF99"/>
          </a:solidFill>
          <a:ln w="2857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ts val="3200"/>
              </a:lnSpc>
            </a:pP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欣赏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肯定、赞美、认可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孩子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 bwMode="auto">
          <a:xfrm>
            <a:off x="1037821" y="3646780"/>
            <a:ext cx="2308279" cy="523286"/>
          </a:xfrm>
          <a:prstGeom prst="roundRect">
            <a:avLst/>
          </a:prstGeom>
          <a:solidFill>
            <a:srgbClr val="83BB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 defTabSz="8166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对父母的</a:t>
            </a:r>
            <a:r>
              <a:rPr lang="zh-CN" altLang="en-US" sz="24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建议：</a:t>
            </a:r>
            <a:endParaRPr lang="zh-CN" altLang="en-US" sz="24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r="20923"/>
          <a:stretch>
            <a:fillRect/>
          </a:stretch>
        </p:blipFill>
        <p:spPr>
          <a:xfrm>
            <a:off x="5591478" y="2930791"/>
            <a:ext cx="1789251" cy="22156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0" t="25613" r="32720" b="7730"/>
          <a:stretch>
            <a:fillRect/>
          </a:stretch>
        </p:blipFill>
        <p:spPr>
          <a:xfrm>
            <a:off x="7380729" y="2924813"/>
            <a:ext cx="1783367" cy="2215698"/>
          </a:xfrm>
          <a:prstGeom prst="rect">
            <a:avLst/>
          </a:prstGeom>
        </p:spPr>
      </p:pic>
      <p:sp>
        <p:nvSpPr>
          <p:cNvPr id="15" name="五边形 14"/>
          <p:cNvSpPr/>
          <p:nvPr/>
        </p:nvSpPr>
        <p:spPr bwMode="auto">
          <a:xfrm>
            <a:off x="1" y="224964"/>
            <a:ext cx="5157863" cy="576064"/>
          </a:xfrm>
          <a:prstGeom prst="homePlate">
            <a:avLst/>
          </a:prstGeom>
          <a:solidFill>
            <a:srgbClr val="83BB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zh-CN" altLang="en-US" sz="2800" b="1" dirty="0">
                <a:solidFill>
                  <a:schemeClr val="bg1"/>
                </a:solidFill>
                <a:sym typeface="宋体" panose="02010600030101010101" pitchFamily="2" charset="-122"/>
              </a:rPr>
              <a:t>培养孩子主导自己人生的能力</a:t>
            </a:r>
            <a:endParaRPr lang="en-US" altLang="zh-CN" sz="2800" b="1" dirty="0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864" y="275016"/>
            <a:ext cx="750107" cy="627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214" y="301119"/>
            <a:ext cx="560243" cy="999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H_Number_1"/>
          <p:cNvSpPr/>
          <p:nvPr>
            <p:custDataLst>
              <p:tags r:id="rId1"/>
            </p:custDataLst>
          </p:nvPr>
        </p:nvSpPr>
        <p:spPr>
          <a:xfrm>
            <a:off x="3844212" y="984993"/>
            <a:ext cx="374213" cy="373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21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4347124" y="984993"/>
            <a:ext cx="2637138" cy="373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rmAutofit/>
          </a:bodyPr>
          <a:lstStyle/>
          <a:p>
            <a:pPr algn="ctr"/>
            <a:r>
              <a:rPr lang="zh-CN" altLang="en-US" sz="18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言传身教</a:t>
            </a:r>
            <a:endParaRPr lang="zh-CN" altLang="zh-CN" sz="18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MH_Entry_2"/>
          <p:cNvSpPr/>
          <p:nvPr>
            <p:custDataLst>
              <p:tags r:id="rId3"/>
            </p:custDataLst>
          </p:nvPr>
        </p:nvSpPr>
        <p:spPr>
          <a:xfrm>
            <a:off x="4347124" y="1607194"/>
            <a:ext cx="2637138" cy="373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rmAutofit/>
          </a:bodyPr>
          <a:lstStyle/>
          <a:p>
            <a:pPr algn="ctr"/>
            <a:r>
              <a:rPr lang="zh-CN" altLang="en-US" sz="18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注意力的方向产生成果</a:t>
            </a:r>
            <a:endParaRPr lang="zh-CN" altLang="en-US" sz="18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MH_Number_2"/>
          <p:cNvSpPr/>
          <p:nvPr>
            <p:custDataLst>
              <p:tags r:id="rId4"/>
            </p:custDataLst>
          </p:nvPr>
        </p:nvSpPr>
        <p:spPr>
          <a:xfrm>
            <a:off x="3844212" y="1607194"/>
            <a:ext cx="374213" cy="373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21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MH_Number_1"/>
          <p:cNvSpPr/>
          <p:nvPr>
            <p:custDataLst>
              <p:tags r:id="rId5"/>
            </p:custDataLst>
          </p:nvPr>
        </p:nvSpPr>
        <p:spPr>
          <a:xfrm>
            <a:off x="3844212" y="2229395"/>
            <a:ext cx="374213" cy="373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21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MH_Entry_1"/>
          <p:cNvSpPr/>
          <p:nvPr>
            <p:custDataLst>
              <p:tags r:id="rId6"/>
            </p:custDataLst>
          </p:nvPr>
        </p:nvSpPr>
        <p:spPr>
          <a:xfrm>
            <a:off x="4347124" y="2229395"/>
            <a:ext cx="2637138" cy="373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rmAutofit/>
          </a:bodyPr>
          <a:lstStyle/>
          <a:p>
            <a:pPr algn="ctr"/>
            <a:r>
              <a:rPr lang="zh-CN" altLang="en-US" sz="18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破坏性</a:t>
            </a:r>
            <a:r>
              <a:rPr lang="en-US" altLang="zh-CN" sz="18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8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建设性沟通</a:t>
            </a:r>
            <a:endParaRPr lang="zh-CN" altLang="en-US" sz="18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MH_Entry_2"/>
          <p:cNvSpPr/>
          <p:nvPr>
            <p:custDataLst>
              <p:tags r:id="rId7"/>
            </p:custDataLst>
          </p:nvPr>
        </p:nvSpPr>
        <p:spPr>
          <a:xfrm>
            <a:off x="4347759" y="2851596"/>
            <a:ext cx="2637138" cy="373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rmAutofit/>
          </a:bodyPr>
          <a:lstStyle/>
          <a:p>
            <a:pPr algn="ctr"/>
            <a:r>
              <a:rPr lang="zh-CN" altLang="en-US" sz="18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情绪处理</a:t>
            </a:r>
            <a:endParaRPr lang="zh-CN" altLang="en-US" sz="18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MH_Number_2"/>
          <p:cNvSpPr/>
          <p:nvPr>
            <p:custDataLst>
              <p:tags r:id="rId8"/>
            </p:custDataLst>
          </p:nvPr>
        </p:nvSpPr>
        <p:spPr>
          <a:xfrm>
            <a:off x="3844212" y="2851596"/>
            <a:ext cx="374213" cy="373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endParaRPr lang="zh-CN" altLang="en-US" sz="21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0139" y="293300"/>
            <a:ext cx="560243" cy="99981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800003" y="793209"/>
            <a:ext cx="170942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54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r>
              <a:rPr lang="zh-CN" altLang="en-US" sz="5400" dirty="0">
                <a:solidFill>
                  <a:schemeClr val="accent6">
                    <a:lumMod val="75000"/>
                  </a:schemeClr>
                </a:solidFill>
                <a:ea typeface="方正盛世楷书简体_粗" panose="02000000000000000000" charset="-122"/>
              </a:rPr>
              <a:t> </a:t>
            </a:r>
            <a:endParaRPr lang="en-US" altLang="zh-CN" sz="5400" dirty="0">
              <a:solidFill>
                <a:srgbClr val="90BC47"/>
              </a:solidFill>
              <a:ea typeface="方正盛世楷书简体_粗" panose="02000000000000000000" charset="-122"/>
            </a:endParaRPr>
          </a:p>
          <a:p>
            <a:pPr algn="just"/>
            <a:r>
              <a:rPr lang="zh-CN" altLang="en-US" sz="3000" dirty="0">
                <a:solidFill>
                  <a:schemeClr val="accent6">
                    <a:lumMod val="75000"/>
                  </a:schemeClr>
                </a:solidFill>
                <a:ea typeface="方正盛世楷书简体_粗" panose="02000000000000000000" charset="-122"/>
              </a:rPr>
              <a:t> content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ea typeface="方正盛世楷书简体_粗" panose="02000000000000000000" charset="-122"/>
            </a:endParaRPr>
          </a:p>
        </p:txBody>
      </p:sp>
      <p:sp>
        <p:nvSpPr>
          <p:cNvPr id="4" name="同侧圆角矩形 3"/>
          <p:cNvSpPr/>
          <p:nvPr/>
        </p:nvSpPr>
        <p:spPr>
          <a:xfrm>
            <a:off x="4358551" y="996369"/>
            <a:ext cx="2636520" cy="362585"/>
          </a:xfrm>
          <a:prstGeom prst="round2Same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同侧圆角矩形 2"/>
          <p:cNvSpPr/>
          <p:nvPr/>
        </p:nvSpPr>
        <p:spPr>
          <a:xfrm>
            <a:off x="4347210" y="1607185"/>
            <a:ext cx="2636520" cy="362585"/>
          </a:xfrm>
          <a:prstGeom prst="round2Same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4"/>
          <p:cNvSpPr/>
          <p:nvPr/>
        </p:nvSpPr>
        <p:spPr>
          <a:xfrm>
            <a:off x="4347210" y="2240915"/>
            <a:ext cx="2636520" cy="362585"/>
          </a:xfrm>
          <a:prstGeom prst="round2Same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同侧圆角矩形 5"/>
          <p:cNvSpPr/>
          <p:nvPr/>
        </p:nvSpPr>
        <p:spPr>
          <a:xfrm>
            <a:off x="4347845" y="2851785"/>
            <a:ext cx="2636520" cy="362585"/>
          </a:xfrm>
          <a:prstGeom prst="round2Same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0" dur="15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autoRev="1" fill="hold" grpId="1" nodeType="click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15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autoRev="1" fill="hold" grpId="1" nodeType="click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0" dur="15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8" dur="15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4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4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4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4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bldLvl="0" animBg="1"/>
      <p:bldP spid="14" grpId="2" bldLvl="0" animBg="1"/>
      <p:bldP spid="15" grpId="0" bldLvl="0" animBg="1"/>
      <p:bldP spid="15" grpId="1" bldLvl="0" animBg="1"/>
      <p:bldP spid="15" grpId="2" bldLvl="0" animBg="1"/>
      <p:bldP spid="18" grpId="0" bldLvl="0" animBg="1"/>
      <p:bldP spid="18" grpId="1" bldLvl="0" animBg="1"/>
      <p:bldP spid="18" grpId="2" bldLvl="0" animBg="1"/>
      <p:bldP spid="19" grpId="0" bldLvl="0" animBg="1"/>
      <p:bldP spid="19" grpId="1" bldLvl="0" animBg="1"/>
      <p:bldP spid="19" grpId="2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550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96237" y="135806"/>
            <a:ext cx="66721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 smtClean="0">
                <a:solidFill>
                  <a:schemeClr val="accent2"/>
                </a:solidFill>
              </a:rPr>
              <a:t>欣赏</a:t>
            </a:r>
            <a:r>
              <a:rPr lang="zh-CN" altLang="en-US" sz="4400" dirty="0">
                <a:solidFill>
                  <a:schemeClr val="accent2"/>
                </a:solidFill>
              </a:rPr>
              <a:t>、肯定</a:t>
            </a:r>
            <a:r>
              <a:rPr lang="zh-CN" altLang="en-US" sz="4400" dirty="0" smtClean="0">
                <a:solidFill>
                  <a:schemeClr val="accent2"/>
                </a:solidFill>
              </a:rPr>
              <a:t>、赞美</a:t>
            </a:r>
            <a:r>
              <a:rPr lang="zh-CN" altLang="en-US" sz="4400" dirty="0">
                <a:solidFill>
                  <a:schemeClr val="accent2"/>
                </a:solidFill>
              </a:rPr>
              <a:t>、</a:t>
            </a:r>
            <a:r>
              <a:rPr lang="zh-CN" altLang="en-US" sz="4400" dirty="0" smtClean="0">
                <a:solidFill>
                  <a:schemeClr val="accent2"/>
                </a:solidFill>
              </a:rPr>
              <a:t>认可</a:t>
            </a:r>
            <a:endParaRPr lang="zh-CN" altLang="en-US" sz="4400" dirty="0">
              <a:solidFill>
                <a:schemeClr val="accent2"/>
              </a:solidFill>
            </a:endParaRPr>
          </a:p>
          <a:p>
            <a:endParaRPr lang="zh-CN" altLang="en-US" sz="2000" b="1" dirty="0"/>
          </a:p>
        </p:txBody>
      </p:sp>
      <p:sp>
        <p:nvSpPr>
          <p:cNvPr id="3" name="矩形 2"/>
          <p:cNvSpPr/>
          <p:nvPr/>
        </p:nvSpPr>
        <p:spPr>
          <a:xfrm>
            <a:off x="251207" y="419406"/>
            <a:ext cx="68328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zh-CN" sz="1400" b="1" dirty="0"/>
          </a:p>
          <a:p>
            <a:r>
              <a:rPr lang="zh-CN" altLang="zh-CN" sz="1800" b="1" dirty="0"/>
              <a:t>                                     </a:t>
            </a:r>
            <a:r>
              <a:rPr lang="en-US" altLang="zh-CN" sz="1800" b="1" dirty="0" smtClean="0"/>
              <a:t>       </a:t>
            </a:r>
            <a:endParaRPr lang="zh-CN" altLang="en-US" sz="1800" b="1" dirty="0"/>
          </a:p>
        </p:txBody>
      </p:sp>
      <p:sp>
        <p:nvSpPr>
          <p:cNvPr id="5" name="矩形 4"/>
          <p:cNvSpPr/>
          <p:nvPr/>
        </p:nvSpPr>
        <p:spPr>
          <a:xfrm>
            <a:off x="3527483" y="2421709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17457" y="1597745"/>
            <a:ext cx="4288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/>
              <a:t>缺乏</a:t>
            </a:r>
            <a:r>
              <a:rPr lang="zh-CN" altLang="en-US" sz="3200" dirty="0" smtClean="0"/>
              <a:t>者表现出的症状：</a:t>
            </a:r>
            <a:endParaRPr lang="zh-CN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3959492" y="2421709"/>
            <a:ext cx="23423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</a:rPr>
              <a:t>1､</a:t>
            </a:r>
            <a:r>
              <a:rPr lang="zh-CN" altLang="en-US" sz="2800" b="1" dirty="0">
                <a:solidFill>
                  <a:schemeClr val="accent2"/>
                </a:solidFill>
              </a:rPr>
              <a:t>完美主义者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59492" y="3231779"/>
            <a:ext cx="2701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</a:rPr>
              <a:t>2､</a:t>
            </a:r>
            <a:r>
              <a:rPr lang="zh-CN" altLang="en-US" sz="2800" b="1" dirty="0">
                <a:solidFill>
                  <a:schemeClr val="accent2"/>
                </a:solidFill>
              </a:rPr>
              <a:t>认为自己无能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31358" y="4095936"/>
            <a:ext cx="2701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</a:rPr>
              <a:t>3､</a:t>
            </a:r>
            <a:r>
              <a:rPr lang="zh-CN" altLang="en-US" sz="2800" b="1" dirty="0">
                <a:solidFill>
                  <a:schemeClr val="accent2"/>
                </a:solidFill>
              </a:rPr>
              <a:t>不能接受批评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939" y="268496"/>
            <a:ext cx="560243" cy="999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微信图片_20190421141427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07684" y="0"/>
            <a:ext cx="4847277" cy="514350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6740848" y="4755970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《</a:t>
            </a:r>
            <a:r>
              <a:rPr lang="zh-CN" altLang="en-US" dirty="0" smtClean="0"/>
              <a:t>我们是孩子选对的父母吗</a:t>
            </a:r>
            <a:r>
              <a:rPr lang="en-US" altLang="zh-CN" dirty="0" smtClean="0"/>
              <a:t>》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36082" y="1889091"/>
            <a:ext cx="75236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 </a:t>
            </a:r>
            <a:r>
              <a:rPr lang="zh-CN" altLang="en-US" sz="2800" b="1" dirty="0"/>
              <a:t>关注事情是控制，关注心情是爱。</a:t>
            </a:r>
            <a:endParaRPr lang="en-US" altLang="zh-CN" sz="2800" b="1" dirty="0"/>
          </a:p>
          <a:p>
            <a:endParaRPr lang="zh-CN" altLang="en-US" sz="2800" b="1" dirty="0"/>
          </a:p>
          <a:p>
            <a:r>
              <a:rPr lang="zh-CN" altLang="en-US" sz="2800" b="1" dirty="0"/>
              <a:t>       遇到任何事情，先处理心情，再处理事情。</a:t>
            </a:r>
            <a:endParaRPr lang="en-US" altLang="zh-CN" sz="2800" b="1" dirty="0"/>
          </a:p>
        </p:txBody>
      </p:sp>
      <p:sp>
        <p:nvSpPr>
          <p:cNvPr id="6" name="五边形 5"/>
          <p:cNvSpPr/>
          <p:nvPr/>
        </p:nvSpPr>
        <p:spPr bwMode="auto">
          <a:xfrm>
            <a:off x="1607735" y="718094"/>
            <a:ext cx="3034601" cy="588192"/>
          </a:xfrm>
          <a:prstGeom prst="homePlate">
            <a:avLst/>
          </a:prstGeom>
          <a:solidFill>
            <a:srgbClr val="83BB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情绪</a:t>
            </a:r>
            <a:r>
              <a:rPr lang="zh-CN" altLang="en-US" sz="3200" b="1" dirty="0" smtClean="0">
                <a:solidFill>
                  <a:schemeClr val="bg1"/>
                </a:solidFill>
              </a:rPr>
              <a:t>处理：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49380" y="1929284"/>
            <a:ext cx="64510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2800" b="1" dirty="0"/>
              <a:t>凡事，先考虑三天，再做决定；</a:t>
            </a:r>
            <a:endParaRPr lang="en-US" altLang="zh-CN" sz="2800" b="1" dirty="0"/>
          </a:p>
          <a:p>
            <a:r>
              <a:rPr lang="zh-CN" altLang="en-US" sz="2800" b="1" dirty="0"/>
              <a:t>再不行，就考虑三小时；</a:t>
            </a:r>
            <a:endParaRPr lang="en-US" altLang="zh-CN" sz="2800" b="1" dirty="0"/>
          </a:p>
          <a:p>
            <a:r>
              <a:rPr lang="zh-CN" altLang="en-US" sz="2800" b="1" dirty="0"/>
              <a:t>实在不行，就考虑三分钟；</a:t>
            </a:r>
            <a:endParaRPr lang="en-US" altLang="zh-CN" sz="2800" b="1" dirty="0"/>
          </a:p>
          <a:p>
            <a:r>
              <a:rPr lang="zh-CN" altLang="en-US" sz="2800" b="1" dirty="0"/>
              <a:t>仍然不行，请考虑三秒钟，再做决定！</a:t>
            </a:r>
            <a:endParaRPr lang="zh-CN" altLang="en-US" sz="2800" b="1" dirty="0"/>
          </a:p>
        </p:txBody>
      </p:sp>
      <p:sp>
        <p:nvSpPr>
          <p:cNvPr id="6" name="五边形 5"/>
          <p:cNvSpPr/>
          <p:nvPr/>
        </p:nvSpPr>
        <p:spPr bwMode="auto">
          <a:xfrm>
            <a:off x="1798906" y="684579"/>
            <a:ext cx="3506623" cy="576064"/>
          </a:xfrm>
          <a:prstGeom prst="homePlate">
            <a:avLst/>
          </a:prstGeom>
          <a:solidFill>
            <a:srgbClr val="83BB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情绪能量转换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9617" y="342452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49380" y="1929284"/>
            <a:ext cx="645104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  <a:endParaRPr lang="zh-CN" altLang="en-US" sz="2800" b="1" dirty="0"/>
          </a:p>
        </p:txBody>
      </p:sp>
      <p:sp>
        <p:nvSpPr>
          <p:cNvPr id="5" name="矩形 4"/>
          <p:cNvSpPr/>
          <p:nvPr/>
        </p:nvSpPr>
        <p:spPr>
          <a:xfrm>
            <a:off x="1524000" y="1743074"/>
            <a:ext cx="73151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noProof="1"/>
              <a:t>高品质的陪伴要放下手头的工作，与孩子心与</a:t>
            </a:r>
            <a:r>
              <a:rPr lang="zh-CN" altLang="en-US" sz="2800" b="1" noProof="1" smtClean="0"/>
              <a:t>心地促膝交流沟通，每天专注地陪伴</a:t>
            </a:r>
            <a:r>
              <a:rPr lang="zh-CN" altLang="en-US" sz="2800" b="1" noProof="1"/>
              <a:t>孩子至少</a:t>
            </a:r>
            <a:endParaRPr lang="zh-CN" altLang="en-US" sz="2800" b="1" noProof="1"/>
          </a:p>
          <a:p>
            <a:endParaRPr lang="zh-CN" altLang="en-US" sz="2400" noProof="1"/>
          </a:p>
          <a:p>
            <a:r>
              <a:rPr lang="en-US" altLang="zh-CN" sz="2800" noProof="1"/>
              <a:t>                        </a:t>
            </a:r>
            <a:r>
              <a:rPr lang="en-US" altLang="zh-CN" sz="2800" noProof="1">
                <a:solidFill>
                  <a:srgbClr val="FF0000"/>
                </a:solidFill>
              </a:rPr>
              <a:t> </a:t>
            </a:r>
            <a:r>
              <a:rPr lang="en-US" altLang="zh-CN" sz="2800" noProof="1" smtClean="0">
                <a:solidFill>
                  <a:srgbClr val="FF0000"/>
                </a:solidFill>
              </a:rPr>
              <a:t>   15</a:t>
            </a:r>
            <a:r>
              <a:rPr lang="zh-CN" altLang="en-US" sz="2800" noProof="1">
                <a:solidFill>
                  <a:srgbClr val="FF0000"/>
                </a:solidFill>
              </a:rPr>
              <a:t>分钟</a:t>
            </a:r>
            <a:endParaRPr lang="zh-CN" altLang="en-US" sz="2800" noProof="1">
              <a:solidFill>
                <a:srgbClr val="FF0000"/>
              </a:solidFill>
            </a:endParaRPr>
          </a:p>
        </p:txBody>
      </p:sp>
      <p:sp>
        <p:nvSpPr>
          <p:cNvPr id="9" name="五边形 8"/>
          <p:cNvSpPr/>
          <p:nvPr/>
        </p:nvSpPr>
        <p:spPr bwMode="auto">
          <a:xfrm>
            <a:off x="2619102" y="745325"/>
            <a:ext cx="2071824" cy="642006"/>
          </a:xfrm>
          <a:prstGeom prst="homePlate">
            <a:avLst/>
          </a:prstGeom>
          <a:solidFill>
            <a:srgbClr val="83BB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zh-CN" altLang="en-US" sz="3200" b="1" dirty="0" smtClean="0">
                <a:solidFill>
                  <a:schemeClr val="bg1"/>
                </a:solidFill>
              </a:rPr>
              <a:t>陪伴：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46" y="669997"/>
            <a:ext cx="750107" cy="627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381376" y="633228"/>
            <a:ext cx="2324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/>
              <a:t>    家道</a:t>
            </a:r>
            <a:endParaRPr lang="zh-CN" altLang="en-US" sz="3200" b="1" dirty="0"/>
          </a:p>
        </p:txBody>
      </p:sp>
      <p:sp>
        <p:nvSpPr>
          <p:cNvPr id="2" name="矩形 1"/>
          <p:cNvSpPr/>
          <p:nvPr/>
        </p:nvSpPr>
        <p:spPr>
          <a:xfrm>
            <a:off x="2114434" y="2145484"/>
            <a:ext cx="5570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家庭教育中父亲和母亲谁更重要？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49380" y="1929284"/>
            <a:ext cx="645104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  <a:endParaRPr lang="zh-CN" altLang="en-US" sz="2800" b="1" dirty="0"/>
          </a:p>
        </p:txBody>
      </p:sp>
      <p:sp>
        <p:nvSpPr>
          <p:cNvPr id="2" name="矩形 1"/>
          <p:cNvSpPr/>
          <p:nvPr/>
        </p:nvSpPr>
        <p:spPr>
          <a:xfrm>
            <a:off x="4210362" y="710058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/>
              <a:t>答案是</a:t>
            </a:r>
            <a:endParaRPr lang="zh-CN" altLang="en-US" sz="3200" b="1" dirty="0"/>
          </a:p>
        </p:txBody>
      </p:sp>
      <p:sp>
        <p:nvSpPr>
          <p:cNvPr id="4" name="矩形 3"/>
          <p:cNvSpPr/>
          <p:nvPr/>
        </p:nvSpPr>
        <p:spPr>
          <a:xfrm>
            <a:off x="1949380" y="1647825"/>
            <a:ext cx="70231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noProof="1">
                <a:solidFill>
                  <a:srgbClr val="FF0000"/>
                </a:solidFill>
              </a:rPr>
              <a:t>父亲和母亲都很重要！</a:t>
            </a:r>
            <a:endParaRPr lang="zh-CN" altLang="en-US" sz="2400" b="1" noProof="1">
              <a:solidFill>
                <a:srgbClr val="FF0000"/>
              </a:solidFill>
            </a:endParaRPr>
          </a:p>
          <a:p>
            <a:endParaRPr lang="zh-CN" altLang="en-US" sz="2400" noProof="1"/>
          </a:p>
          <a:p>
            <a:r>
              <a:rPr lang="zh-CN" altLang="en-US" sz="2400" noProof="1"/>
              <a:t>  </a:t>
            </a:r>
            <a:r>
              <a:rPr lang="zh-CN" altLang="en-US" sz="2400" noProof="1" smtClean="0"/>
              <a:t>      一个人</a:t>
            </a:r>
            <a:r>
              <a:rPr lang="zh-CN" altLang="en-US" sz="2400" noProof="1"/>
              <a:t>和母亲的关系是否和谐，会影响孩子未来的</a:t>
            </a:r>
            <a:r>
              <a:rPr lang="zh-CN" altLang="en-US" sz="2400" noProof="1" smtClean="0"/>
              <a:t>婚姻是否</a:t>
            </a:r>
            <a:r>
              <a:rPr lang="zh-CN" altLang="en-US" sz="2400" noProof="1"/>
              <a:t>幸福；</a:t>
            </a:r>
            <a:endParaRPr lang="zh-CN" altLang="en-US" sz="2400" noProof="1"/>
          </a:p>
          <a:p>
            <a:r>
              <a:rPr lang="zh-CN" altLang="en-US" sz="2400" noProof="1"/>
              <a:t>  </a:t>
            </a:r>
            <a:r>
              <a:rPr lang="zh-CN" altLang="en-US" sz="2400" noProof="1" smtClean="0"/>
              <a:t>      一个人和</a:t>
            </a:r>
            <a:r>
              <a:rPr lang="zh-CN" altLang="en-US" sz="2400" noProof="1"/>
              <a:t>父亲的关系是否和谐，会影响孩子是否勇敢自信，未来的事业是否有成就。</a:t>
            </a:r>
            <a:endParaRPr lang="zh-CN" altLang="en-US" sz="2400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49380" y="1929284"/>
            <a:ext cx="645104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  <a:endParaRPr lang="zh-CN" altLang="en-US" sz="2800" b="1" dirty="0"/>
          </a:p>
        </p:txBody>
      </p:sp>
      <p:pic>
        <p:nvPicPr>
          <p:cNvPr id="5" name="Picture 3" descr="29-12100-03[1]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2650" y="2079325"/>
            <a:ext cx="4451350" cy="31992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806420" y="1801694"/>
            <a:ext cx="3281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333399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为什么这么优秀的父母</a:t>
            </a:r>
            <a:r>
              <a:rPr lang="zh-CN" altLang="en-US" sz="2000" b="1" dirty="0" smtClean="0">
                <a:solidFill>
                  <a:srgbClr val="333399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，</a:t>
            </a:r>
            <a:endParaRPr lang="en-US" altLang="zh-CN" sz="2000" b="1" dirty="0" smtClean="0">
              <a:solidFill>
                <a:srgbClr val="333399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zh-CN" altLang="en-US" sz="2000" b="1" dirty="0" smtClean="0">
                <a:solidFill>
                  <a:srgbClr val="333399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却</a:t>
            </a:r>
            <a:r>
              <a:rPr lang="zh-CN" altLang="en-US" sz="2000" b="1" dirty="0">
                <a:solidFill>
                  <a:srgbClr val="333399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无法教育好自己的</a:t>
            </a:r>
            <a:r>
              <a:rPr lang="zh-CN" altLang="en-US" sz="2000" b="1" dirty="0" smtClean="0">
                <a:solidFill>
                  <a:srgbClr val="333399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孩子？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09507" y="0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49380" y="1929284"/>
            <a:ext cx="645104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  <a:endParaRPr lang="zh-CN" altLang="en-US" sz="2800" b="1" dirty="0"/>
          </a:p>
        </p:txBody>
      </p:sp>
      <p:pic>
        <p:nvPicPr>
          <p:cNvPr id="5" name="图片 19460"/>
          <p:cNvPicPr>
            <a:picLocks noRot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52975" y="9652"/>
            <a:ext cx="4484636" cy="5133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49380" y="1929284"/>
            <a:ext cx="645104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  <a:endParaRPr lang="zh-CN" altLang="en-US" sz="2800" b="1" dirty="0"/>
          </a:p>
        </p:txBody>
      </p:sp>
      <p:sp>
        <p:nvSpPr>
          <p:cNvPr id="2" name="矩形 1"/>
          <p:cNvSpPr/>
          <p:nvPr/>
        </p:nvSpPr>
        <p:spPr>
          <a:xfrm>
            <a:off x="5538943" y="2589622"/>
            <a:ext cx="33586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/>
              <a:t>任何事业的成功都弥补不了教育孩子的</a:t>
            </a:r>
            <a:r>
              <a:rPr lang="zh-CN" altLang="en-US" sz="2000" b="1" dirty="0" smtClean="0"/>
              <a:t>失败！</a:t>
            </a:r>
            <a:endParaRPr lang="en-US" altLang="zh-CN" sz="2000" b="1" dirty="0" smtClean="0"/>
          </a:p>
          <a:p>
            <a:endParaRPr lang="zh-CN" altLang="en-US" sz="2000" b="1" dirty="0"/>
          </a:p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/>
              <a:t>                          </a:t>
            </a:r>
            <a:r>
              <a:rPr lang="en-US" altLang="zh-CN" sz="2000" b="1" dirty="0"/>
              <a:t>——</a:t>
            </a:r>
            <a:r>
              <a:rPr lang="zh-CN" altLang="en-US" sz="2000" b="1" dirty="0"/>
              <a:t>李嘉诚</a:t>
            </a:r>
            <a:endParaRPr lang="zh-CN" altLang="en-US" sz="2000" b="1" dirty="0"/>
          </a:p>
        </p:txBody>
      </p:sp>
      <p:pic>
        <p:nvPicPr>
          <p:cNvPr id="6" name="Picture 4" descr="李嘉诚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359" y="1444337"/>
            <a:ext cx="5189259" cy="389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15-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49380" y="1929284"/>
            <a:ext cx="645104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  <a:endParaRPr lang="zh-CN" altLang="en-US" sz="2800" b="1" dirty="0"/>
          </a:p>
        </p:txBody>
      </p:sp>
      <p:sp>
        <p:nvSpPr>
          <p:cNvPr id="2" name="矩形 1"/>
          <p:cNvSpPr/>
          <p:nvPr/>
        </p:nvSpPr>
        <p:spPr>
          <a:xfrm>
            <a:off x="2966661" y="2337402"/>
            <a:ext cx="5622052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不要把财富留给孩子，而要把孩子培养成财富</a:t>
            </a:r>
            <a:r>
              <a:rPr lang="zh-CN" altLang="en-US" sz="2400" b="1" dirty="0" smtClean="0"/>
              <a:t>。</a:t>
            </a:r>
            <a:endParaRPr lang="en-US" altLang="zh-CN" sz="2400" b="1" dirty="0" smtClean="0"/>
          </a:p>
          <a:p>
            <a:endParaRPr lang="en-US" altLang="zh-CN" sz="1800" dirty="0"/>
          </a:p>
          <a:p>
            <a:endParaRPr lang="en-US" altLang="zh-CN" sz="1800" dirty="0" smtClean="0"/>
          </a:p>
          <a:p>
            <a:r>
              <a:rPr lang="en-US" altLang="zh-CN" sz="1800" dirty="0" smtClean="0"/>
              <a:t>                                                       </a:t>
            </a:r>
            <a:r>
              <a:rPr lang="en-US" altLang="zh-CN" sz="1800" b="1" dirty="0" smtClean="0"/>
              <a:t>——</a:t>
            </a:r>
            <a:r>
              <a:rPr lang="zh-CN" altLang="en-US" sz="1800" b="1" dirty="0" smtClean="0"/>
              <a:t>“知心姐姐”卢勤</a:t>
            </a:r>
            <a:endParaRPr lang="zh-CN" altLang="en-US" sz="1800" b="1" dirty="0"/>
          </a:p>
        </p:txBody>
      </p:sp>
      <p:pic>
        <p:nvPicPr>
          <p:cNvPr id="1026" name="Picture 2" descr="https://04.imgmini.eastday.com/mobile/20180113/20180113150736_b5ae853e854332202272e3ebda7661b2_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8003"/>
            <a:ext cx="2843459" cy="433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49380" y="1929284"/>
            <a:ext cx="645104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  <a:endParaRPr lang="zh-CN" altLang="en-US" sz="2800" b="1" dirty="0"/>
          </a:p>
        </p:txBody>
      </p:sp>
      <p:sp>
        <p:nvSpPr>
          <p:cNvPr id="2" name="矩形 1"/>
          <p:cNvSpPr/>
          <p:nvPr/>
        </p:nvSpPr>
        <p:spPr>
          <a:xfrm>
            <a:off x="1841987" y="1105981"/>
            <a:ext cx="73020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800" b="1" noProof="1" smtClean="0"/>
          </a:p>
          <a:p>
            <a:r>
              <a:rPr lang="zh-CN" altLang="en-US" sz="2800" b="1" noProof="1" smtClean="0"/>
              <a:t>       让我们一起参入到孩子的教育中来</a:t>
            </a:r>
            <a:r>
              <a:rPr lang="en-US" altLang="zh-CN" sz="2800" b="1" noProof="1" smtClean="0"/>
              <a:t>,</a:t>
            </a:r>
            <a:r>
              <a:rPr lang="zh-CN" altLang="en-US" sz="2800" b="1" noProof="1" smtClean="0"/>
              <a:t> 注重</a:t>
            </a:r>
            <a:endParaRPr lang="en-US" altLang="zh-CN" sz="2800" b="1" noProof="1" smtClean="0"/>
          </a:p>
          <a:p>
            <a:endParaRPr lang="en-US" altLang="zh-CN" sz="2800" b="1" noProof="1"/>
          </a:p>
          <a:p>
            <a:r>
              <a:rPr lang="zh-CN" altLang="en-US" sz="2800" b="1" noProof="1" smtClean="0"/>
              <a:t>家庭、注重家教、注重家风，和学校一起将孩</a:t>
            </a:r>
            <a:endParaRPr lang="en-US" altLang="zh-CN" sz="2800" b="1" noProof="1" smtClean="0"/>
          </a:p>
          <a:p>
            <a:endParaRPr lang="en-US" altLang="zh-CN" sz="2800" b="1" noProof="1"/>
          </a:p>
          <a:p>
            <a:r>
              <a:rPr lang="zh-CN" altLang="en-US" sz="2800" b="1" noProof="1" smtClean="0"/>
              <a:t>子培养成财富</a:t>
            </a:r>
            <a:r>
              <a:rPr lang="en-US" altLang="zh-CN" sz="2800" b="1" noProof="1" smtClean="0"/>
              <a:t>!</a:t>
            </a:r>
            <a:endParaRPr lang="zh-CN" altLang="en-US" sz="2800" b="1" noProof="1"/>
          </a:p>
        </p:txBody>
      </p:sp>
      <p:sp>
        <p:nvSpPr>
          <p:cNvPr id="4" name="矩形 3"/>
          <p:cNvSpPr/>
          <p:nvPr/>
        </p:nvSpPr>
        <p:spPr>
          <a:xfrm>
            <a:off x="1618215" y="523875"/>
            <a:ext cx="43063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noProof="1" smtClean="0"/>
              <a:t>各位</a:t>
            </a:r>
            <a:r>
              <a:rPr lang="zh-CN" altLang="en-US" sz="3200" b="1" noProof="1"/>
              <a:t>亲爱的爸爸妈妈们</a:t>
            </a:r>
            <a:r>
              <a:rPr lang="en-US" altLang="zh-CN" sz="3200" b="1" noProof="1"/>
              <a:t>:</a:t>
            </a:r>
            <a:endParaRPr lang="en-US" altLang="zh-CN" sz="3200" b="1" noProof="1"/>
          </a:p>
          <a:p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52943" y="2417862"/>
            <a:ext cx="22381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66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破破坏性坏</a:t>
            </a:r>
            <a:r>
              <a:rPr lang="zh-CN" altLang="en-US" sz="14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性</a:t>
            </a:r>
            <a:r>
              <a:rPr lang="en-US" altLang="zh-CN" sz="14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/</a:t>
            </a:r>
            <a:r>
              <a:rPr lang="zh-CN" altLang="en-US" sz="14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建设性问句</a:t>
            </a:r>
            <a:endParaRPr lang="zh-CN" altLang="en-US" sz="14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4123" y="2122155"/>
            <a:ext cx="6394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/>
              <a:t>     </a:t>
            </a:r>
            <a:r>
              <a:rPr lang="zh-CN" altLang="en-US" sz="3200" b="1" dirty="0" smtClean="0">
                <a:solidFill>
                  <a:srgbClr val="F63763"/>
                </a:solidFill>
              </a:rPr>
              <a:t>祝愿</a:t>
            </a:r>
            <a:r>
              <a:rPr lang="zh-CN" altLang="en-US" sz="3200" b="1" dirty="0">
                <a:solidFill>
                  <a:srgbClr val="F63763"/>
                </a:solidFill>
              </a:rPr>
              <a:t>各位</a:t>
            </a:r>
            <a:r>
              <a:rPr lang="zh-CN" altLang="en-US" sz="3200" b="1" dirty="0" smtClean="0">
                <a:solidFill>
                  <a:srgbClr val="F63763"/>
                </a:solidFill>
              </a:rPr>
              <a:t>家庭幸福！吉祥如意！</a:t>
            </a:r>
            <a:endParaRPr lang="zh-CN" altLang="en-US" sz="3200" b="1" dirty="0">
              <a:solidFill>
                <a:srgbClr val="F6376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1"/>
            <a:ext cx="9144000" cy="51507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59" y="264202"/>
            <a:ext cx="603891" cy="107771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29238" y="1522442"/>
            <a:ext cx="4773442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685800">
              <a:defRPr/>
            </a:pP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 谢 您 的 聆 听</a:t>
            </a:r>
            <a:r>
              <a:rPr lang="zh-CN" altLang="en-US" sz="4000" b="1" dirty="0">
                <a:solidFill>
                  <a:srgbClr val="9CCC5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4000" b="1" dirty="0">
              <a:solidFill>
                <a:srgbClr val="9CCC5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5" name="内容占位符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7206" y="366678"/>
            <a:ext cx="9211206" cy="5179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014" y="522985"/>
            <a:ext cx="560243" cy="999818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" y="1912094"/>
            <a:ext cx="4705350" cy="3643387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912095"/>
            <a:ext cx="4686301" cy="36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86000" y="2110085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 descr="封面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719990" y="-540361"/>
            <a:ext cx="11802929" cy="5901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18185"/>
            <a:ext cx="560243" cy="999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86000" y="2110085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109569" descr="10339504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76610" y="0"/>
            <a:ext cx="2800315" cy="5268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11983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239" y="731338"/>
            <a:ext cx="560243" cy="999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86000" y="2110085"/>
            <a:ext cx="45720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调查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/>
              <a:t>孩子数</a:t>
            </a:r>
            <a:endParaRPr lang="en-US" altLang="zh-CN" dirty="0"/>
          </a:p>
          <a:p>
            <a:r>
              <a:rPr lang="zh-CN" altLang="en-US" dirty="0"/>
              <a:t>年龄</a:t>
            </a:r>
            <a:endParaRPr lang="en-US" altLang="zh-CN" dirty="0"/>
          </a:p>
          <a:p>
            <a:r>
              <a:rPr lang="zh-CN" altLang="en-US" dirty="0"/>
              <a:t>疑问与困惑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744105" y="4688659"/>
            <a:ext cx="70403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摸额头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2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3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2"/>
</p:tagLst>
</file>

<file path=ppt/tags/tag4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2"/>
</p:tagLst>
</file>

<file path=ppt/tags/tag5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6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7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2"/>
</p:tagLst>
</file>

<file path=ppt/tags/tag8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2"/>
</p:tagLst>
</file>

<file path=ppt/theme/theme1.xml><?xml version="1.0" encoding="utf-8"?>
<a:theme xmlns:a="http://schemas.openxmlformats.org/drawingml/2006/main" name="Office Theme">
  <a:themeElements>
    <a:clrScheme name="自定义 4">
      <a:dk1>
        <a:srgbClr val="000000"/>
      </a:dk1>
      <a:lt1>
        <a:srgbClr val="FFFFFF"/>
      </a:lt1>
      <a:dk2>
        <a:srgbClr val="D8E392"/>
      </a:dk2>
      <a:lt2>
        <a:srgbClr val="9DCA5A"/>
      </a:lt2>
      <a:accent1>
        <a:srgbClr val="FDF5C2"/>
      </a:accent1>
      <a:accent2>
        <a:srgbClr val="F13820"/>
      </a:accent2>
      <a:accent3>
        <a:srgbClr val="8AC2D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EAFEDA"/>
      </a:folHlink>
    </a:clrScheme>
    <a:fontScheme name="Office 主题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3149</Words>
  <Application>WPS 演示</Application>
  <PresentationFormat>全屏显示(16:9)</PresentationFormat>
  <Paragraphs>289</Paragraphs>
  <Slides>43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62" baseType="lpstr">
      <vt:lpstr>Arial</vt:lpstr>
      <vt:lpstr>宋体</vt:lpstr>
      <vt:lpstr>Wingdings</vt:lpstr>
      <vt:lpstr>微软雅黑</vt:lpstr>
      <vt:lpstr>黑体</vt:lpstr>
      <vt:lpstr>Times New Roman</vt:lpstr>
      <vt:lpstr>方正盛世楷书简体_粗</vt:lpstr>
      <vt:lpstr>楷体_GB2312</vt:lpstr>
      <vt:lpstr>Arial Unicode MS</vt:lpstr>
      <vt:lpstr>等线 Light</vt:lpstr>
      <vt:lpstr>Calibri Light</vt:lpstr>
      <vt:lpstr>等线</vt:lpstr>
      <vt:lpstr>Calibri</vt:lpstr>
      <vt:lpstr>FontAwesome</vt:lpstr>
      <vt:lpstr>FontAwesome Regular</vt:lpstr>
      <vt:lpstr>Segoe Print</vt:lpstr>
      <vt:lpstr>Helvetica Light</vt:lpstr>
      <vt:lpstr>华文细黑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   </vt:lpstr>
      <vt:lpstr>PowerPoint 演示文稿</vt:lpstr>
      <vt:lpstr>    教育无处不在，细微之处皆教育。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 月牙儿</cp:lastModifiedBy>
  <cp:revision>294</cp:revision>
  <dcterms:created xsi:type="dcterms:W3CDTF">2017-08-18T03:02:00Z</dcterms:created>
  <dcterms:modified xsi:type="dcterms:W3CDTF">2019-05-15T07:18:39Z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